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863" r:id="rId2"/>
    <p:sldId id="828" r:id="rId3"/>
    <p:sldId id="860" r:id="rId4"/>
    <p:sldId id="296" r:id="rId5"/>
    <p:sldId id="861" r:id="rId6"/>
    <p:sldId id="818" r:id="rId7"/>
    <p:sldId id="478" r:id="rId8"/>
    <p:sldId id="834" r:id="rId9"/>
    <p:sldId id="821" r:id="rId10"/>
    <p:sldId id="840" r:id="rId11"/>
    <p:sldId id="474" r:id="rId12"/>
    <p:sldId id="476" r:id="rId13"/>
    <p:sldId id="479" r:id="rId14"/>
    <p:sldId id="862" r:id="rId15"/>
    <p:sldId id="480" r:id="rId16"/>
    <p:sldId id="811" r:id="rId17"/>
    <p:sldId id="837" r:id="rId18"/>
    <p:sldId id="814" r:id="rId19"/>
    <p:sldId id="264" r:id="rId20"/>
    <p:sldId id="81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7335F6-48F3-2845-A693-2A66F387E499}" v="195" dt="2022-11-23T17:34:28.0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7"/>
    <p:restoredTop sz="81840"/>
  </p:normalViewPr>
  <p:slideViewPr>
    <p:cSldViewPr snapToGrid="0" showGuides="1">
      <p:cViewPr varScale="1">
        <p:scale>
          <a:sx n="94" d="100"/>
          <a:sy n="94" d="100"/>
        </p:scale>
        <p:origin x="1176" y="78"/>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5E096A-9A50-4470-8127-34118A0A8C2E}" type="doc">
      <dgm:prSet loTypeId="urn:microsoft.com/office/officeart/2005/8/layout/StepDownProcess" loCatId="process" qsTypeId="urn:microsoft.com/office/officeart/2005/8/quickstyle/simple2" qsCatId="simple" csTypeId="urn:microsoft.com/office/officeart/2005/8/colors/accent2_1" csCatId="accent2" phldr="1"/>
      <dgm:spPr/>
      <dgm:t>
        <a:bodyPr/>
        <a:lstStyle/>
        <a:p>
          <a:endParaRPr lang="en-CA"/>
        </a:p>
      </dgm:t>
    </dgm:pt>
    <dgm:pt modelId="{9457F276-ADB9-46FE-8405-9E7B74CD465A}">
      <dgm:prSet phldrT="[Text]"/>
      <dgm:spPr/>
      <dgm:t>
        <a:bodyPr/>
        <a:lstStyle/>
        <a:p>
          <a:r>
            <a:rPr lang="en-CA" dirty="0">
              <a:latin typeface="Gotham Book Regular"/>
            </a:rPr>
            <a:t>National Policy</a:t>
          </a:r>
        </a:p>
      </dgm:t>
    </dgm:pt>
    <dgm:pt modelId="{30FD46BB-88F6-4598-B07F-172060F602B5}" type="parTrans" cxnId="{E6680989-0A2E-463A-BEB0-C3DC9E50A8F2}">
      <dgm:prSet/>
      <dgm:spPr/>
      <dgm:t>
        <a:bodyPr/>
        <a:lstStyle/>
        <a:p>
          <a:endParaRPr lang="en-CA"/>
        </a:p>
      </dgm:t>
    </dgm:pt>
    <dgm:pt modelId="{90851BC9-D318-42D6-B71B-6ED75B04EF3E}" type="sibTrans" cxnId="{E6680989-0A2E-463A-BEB0-C3DC9E50A8F2}">
      <dgm:prSet/>
      <dgm:spPr/>
      <dgm:t>
        <a:bodyPr/>
        <a:lstStyle/>
        <a:p>
          <a:endParaRPr lang="en-CA"/>
        </a:p>
      </dgm:t>
    </dgm:pt>
    <dgm:pt modelId="{F4D7691B-C89F-4F60-A078-F270A205EFA7}">
      <dgm:prSet phldrT="[Text]"/>
      <dgm:spPr/>
      <dgm:t>
        <a:bodyPr/>
        <a:lstStyle/>
        <a:p>
          <a:r>
            <a:rPr lang="en-CA" dirty="0">
              <a:latin typeface="Gotham Book Regular"/>
            </a:rPr>
            <a:t>Provincial Policy</a:t>
          </a:r>
        </a:p>
      </dgm:t>
    </dgm:pt>
    <dgm:pt modelId="{735D4352-4F26-4F33-A143-96F2CC87FE7B}" type="parTrans" cxnId="{0052659F-C841-467C-92BB-AA570FCCCA07}">
      <dgm:prSet/>
      <dgm:spPr/>
      <dgm:t>
        <a:bodyPr/>
        <a:lstStyle/>
        <a:p>
          <a:endParaRPr lang="en-CA"/>
        </a:p>
      </dgm:t>
    </dgm:pt>
    <dgm:pt modelId="{D1B78DAE-C06D-42CF-BA01-FCAC384978AD}" type="sibTrans" cxnId="{0052659F-C841-467C-92BB-AA570FCCCA07}">
      <dgm:prSet/>
      <dgm:spPr/>
      <dgm:t>
        <a:bodyPr/>
        <a:lstStyle/>
        <a:p>
          <a:endParaRPr lang="en-CA"/>
        </a:p>
      </dgm:t>
    </dgm:pt>
    <dgm:pt modelId="{B5BBB8E6-3D8F-43DD-A875-18A2C6F94928}">
      <dgm:prSet phldrT="[Text]"/>
      <dgm:spPr/>
      <dgm:t>
        <a:bodyPr/>
        <a:lstStyle/>
        <a:p>
          <a:pPr algn="ctr"/>
          <a:r>
            <a:rPr lang="en-CA">
              <a:latin typeface="Gotham Book Regular"/>
            </a:rPr>
            <a:t>Impacted by Provincial Requirements</a:t>
          </a:r>
          <a:endParaRPr lang="en-CA" dirty="0">
            <a:latin typeface="Gotham Book Regular"/>
          </a:endParaRPr>
        </a:p>
      </dgm:t>
    </dgm:pt>
    <dgm:pt modelId="{90C5B392-A712-45C8-9E69-D9A2B5380ED3}" type="parTrans" cxnId="{6DF8A754-0704-49B6-8744-EC88E820AD9E}">
      <dgm:prSet/>
      <dgm:spPr/>
      <dgm:t>
        <a:bodyPr/>
        <a:lstStyle/>
        <a:p>
          <a:endParaRPr lang="en-CA"/>
        </a:p>
      </dgm:t>
    </dgm:pt>
    <dgm:pt modelId="{544C4470-1A42-4507-B0F4-1A1E5618BA57}" type="sibTrans" cxnId="{6DF8A754-0704-49B6-8744-EC88E820AD9E}">
      <dgm:prSet/>
      <dgm:spPr/>
      <dgm:t>
        <a:bodyPr/>
        <a:lstStyle/>
        <a:p>
          <a:endParaRPr lang="en-CA"/>
        </a:p>
      </dgm:t>
    </dgm:pt>
    <dgm:pt modelId="{705B3907-CCD7-46D8-B512-8B3648C91A10}">
      <dgm:prSet phldrT="[Text]"/>
      <dgm:spPr/>
      <dgm:t>
        <a:bodyPr/>
        <a:lstStyle/>
        <a:p>
          <a:r>
            <a:rPr lang="en-CA" dirty="0">
              <a:latin typeface="Gotham Book Regular"/>
            </a:rPr>
            <a:t>Local Policy</a:t>
          </a:r>
        </a:p>
      </dgm:t>
    </dgm:pt>
    <dgm:pt modelId="{E65195A1-CEEE-4DAD-ACC2-9F8F1750F42B}" type="parTrans" cxnId="{B90BFCA8-C6D0-4432-8B1C-526C0929840D}">
      <dgm:prSet/>
      <dgm:spPr/>
      <dgm:t>
        <a:bodyPr/>
        <a:lstStyle/>
        <a:p>
          <a:endParaRPr lang="en-CA"/>
        </a:p>
      </dgm:t>
    </dgm:pt>
    <dgm:pt modelId="{58EE1C81-EC14-4A5C-96FB-293297971E3A}" type="sibTrans" cxnId="{B90BFCA8-C6D0-4432-8B1C-526C0929840D}">
      <dgm:prSet/>
      <dgm:spPr/>
      <dgm:t>
        <a:bodyPr/>
        <a:lstStyle/>
        <a:p>
          <a:endParaRPr lang="en-CA"/>
        </a:p>
      </dgm:t>
    </dgm:pt>
    <dgm:pt modelId="{025140AD-180C-4F6A-941B-AB05093E6631}">
      <dgm:prSet phldrT="[Text]"/>
      <dgm:spPr/>
      <dgm:t>
        <a:bodyPr/>
        <a:lstStyle/>
        <a:p>
          <a:pPr algn="ctr"/>
          <a:r>
            <a:rPr lang="en-CA">
              <a:latin typeface="Gotham Book Regular"/>
            </a:rPr>
            <a:t>Impacted by Local Regulations </a:t>
          </a:r>
          <a:endParaRPr lang="en-CA" dirty="0">
            <a:latin typeface="Gotham Book Regular"/>
          </a:endParaRPr>
        </a:p>
      </dgm:t>
    </dgm:pt>
    <dgm:pt modelId="{F14A5ED8-EB84-49C0-9F1B-C3732B52C0C5}" type="parTrans" cxnId="{ECB669F7-EC18-4555-AA5D-EBE2A68238D8}">
      <dgm:prSet/>
      <dgm:spPr/>
      <dgm:t>
        <a:bodyPr/>
        <a:lstStyle/>
        <a:p>
          <a:endParaRPr lang="en-CA"/>
        </a:p>
      </dgm:t>
    </dgm:pt>
    <dgm:pt modelId="{BB24D4FE-B5ED-43EF-90E3-6F08AE30C65E}" type="sibTrans" cxnId="{ECB669F7-EC18-4555-AA5D-EBE2A68238D8}">
      <dgm:prSet/>
      <dgm:spPr/>
      <dgm:t>
        <a:bodyPr/>
        <a:lstStyle/>
        <a:p>
          <a:endParaRPr lang="en-CA"/>
        </a:p>
      </dgm:t>
    </dgm:pt>
    <dgm:pt modelId="{FCAB6474-5A08-4C72-96B7-73BF6DDC7C58}" type="pres">
      <dgm:prSet presAssocID="{DA5E096A-9A50-4470-8127-34118A0A8C2E}" presName="rootnode" presStyleCnt="0">
        <dgm:presLayoutVars>
          <dgm:chMax/>
          <dgm:chPref/>
          <dgm:dir/>
          <dgm:animLvl val="lvl"/>
        </dgm:presLayoutVars>
      </dgm:prSet>
      <dgm:spPr/>
    </dgm:pt>
    <dgm:pt modelId="{1C8E9B76-5296-4421-B599-D393535D8171}" type="pres">
      <dgm:prSet presAssocID="{9457F276-ADB9-46FE-8405-9E7B74CD465A}" presName="composite" presStyleCnt="0"/>
      <dgm:spPr/>
    </dgm:pt>
    <dgm:pt modelId="{5074A274-18E7-4094-88AC-76CB5B839BA0}" type="pres">
      <dgm:prSet presAssocID="{9457F276-ADB9-46FE-8405-9E7B74CD465A}" presName="bentUpArrow1" presStyleLbl="alignImgPlace1" presStyleIdx="0" presStyleCnt="2"/>
      <dgm:spPr/>
    </dgm:pt>
    <dgm:pt modelId="{F6EE5BBB-619B-4BD6-BC19-BB7ED49B47D0}" type="pres">
      <dgm:prSet presAssocID="{9457F276-ADB9-46FE-8405-9E7B74CD465A}" presName="ParentText" presStyleLbl="node1" presStyleIdx="0" presStyleCnt="3" custScaleX="96854" custScaleY="99456">
        <dgm:presLayoutVars>
          <dgm:chMax val="1"/>
          <dgm:chPref val="1"/>
          <dgm:bulletEnabled val="1"/>
        </dgm:presLayoutVars>
      </dgm:prSet>
      <dgm:spPr/>
    </dgm:pt>
    <dgm:pt modelId="{6CAF2A14-CD99-4B0C-95AD-AB2B3335E312}" type="pres">
      <dgm:prSet presAssocID="{9457F276-ADB9-46FE-8405-9E7B74CD465A}" presName="ChildText" presStyleLbl="revTx" presStyleIdx="0" presStyleCnt="3">
        <dgm:presLayoutVars>
          <dgm:chMax val="0"/>
          <dgm:chPref val="0"/>
          <dgm:bulletEnabled val="1"/>
        </dgm:presLayoutVars>
      </dgm:prSet>
      <dgm:spPr/>
    </dgm:pt>
    <dgm:pt modelId="{10F2D401-ED01-4B5E-AA31-FD17028881D2}" type="pres">
      <dgm:prSet presAssocID="{90851BC9-D318-42D6-B71B-6ED75B04EF3E}" presName="sibTrans" presStyleCnt="0"/>
      <dgm:spPr/>
    </dgm:pt>
    <dgm:pt modelId="{A7F0E28D-185B-4C85-99B1-FEB28B5ACCCE}" type="pres">
      <dgm:prSet presAssocID="{F4D7691B-C89F-4F60-A078-F270A205EFA7}" presName="composite" presStyleCnt="0"/>
      <dgm:spPr/>
    </dgm:pt>
    <dgm:pt modelId="{5A5786B2-4E99-4782-9447-9247EEA5E9F0}" type="pres">
      <dgm:prSet presAssocID="{F4D7691B-C89F-4F60-A078-F270A205EFA7}" presName="bentUpArrow1" presStyleLbl="alignImgPlace1" presStyleIdx="1" presStyleCnt="2"/>
      <dgm:spPr/>
    </dgm:pt>
    <dgm:pt modelId="{2EAD57A5-BC13-448B-AFC2-16190FC121F2}" type="pres">
      <dgm:prSet presAssocID="{F4D7691B-C89F-4F60-A078-F270A205EFA7}" presName="ParentText" presStyleLbl="node1" presStyleIdx="1" presStyleCnt="3">
        <dgm:presLayoutVars>
          <dgm:chMax val="1"/>
          <dgm:chPref val="1"/>
          <dgm:bulletEnabled val="1"/>
        </dgm:presLayoutVars>
      </dgm:prSet>
      <dgm:spPr/>
    </dgm:pt>
    <dgm:pt modelId="{4367EC17-2990-4E6E-AFE2-7A4C2DA1F476}" type="pres">
      <dgm:prSet presAssocID="{F4D7691B-C89F-4F60-A078-F270A205EFA7}" presName="ChildText" presStyleLbl="revTx" presStyleIdx="1" presStyleCnt="3" custScaleX="142154" custScaleY="106226" custLinFactNeighborX="32367" custLinFactNeighborY="564">
        <dgm:presLayoutVars>
          <dgm:chMax val="0"/>
          <dgm:chPref val="0"/>
          <dgm:bulletEnabled val="1"/>
        </dgm:presLayoutVars>
      </dgm:prSet>
      <dgm:spPr/>
    </dgm:pt>
    <dgm:pt modelId="{3A3328F7-7C26-474C-8712-24E0CC8F0024}" type="pres">
      <dgm:prSet presAssocID="{D1B78DAE-C06D-42CF-BA01-FCAC384978AD}" presName="sibTrans" presStyleCnt="0"/>
      <dgm:spPr/>
    </dgm:pt>
    <dgm:pt modelId="{4AB837A8-8134-4C97-BDF7-5DA28863CF50}" type="pres">
      <dgm:prSet presAssocID="{705B3907-CCD7-46D8-B512-8B3648C91A10}" presName="composite" presStyleCnt="0"/>
      <dgm:spPr/>
    </dgm:pt>
    <dgm:pt modelId="{84470537-2A46-4E54-9C0A-C454F41F6ADA}" type="pres">
      <dgm:prSet presAssocID="{705B3907-CCD7-46D8-B512-8B3648C91A10}" presName="ParentText" presStyleLbl="node1" presStyleIdx="2" presStyleCnt="3">
        <dgm:presLayoutVars>
          <dgm:chMax val="1"/>
          <dgm:chPref val="1"/>
          <dgm:bulletEnabled val="1"/>
        </dgm:presLayoutVars>
      </dgm:prSet>
      <dgm:spPr/>
    </dgm:pt>
    <dgm:pt modelId="{807F8499-9BB5-4ED1-AED6-60AD9487563E}" type="pres">
      <dgm:prSet presAssocID="{705B3907-CCD7-46D8-B512-8B3648C91A10}" presName="FinalChildText" presStyleLbl="revTx" presStyleIdx="2" presStyleCnt="3">
        <dgm:presLayoutVars>
          <dgm:chMax val="0"/>
          <dgm:chPref val="0"/>
          <dgm:bulletEnabled val="1"/>
        </dgm:presLayoutVars>
      </dgm:prSet>
      <dgm:spPr/>
    </dgm:pt>
  </dgm:ptLst>
  <dgm:cxnLst>
    <dgm:cxn modelId="{64DA2C31-5B40-4389-A78A-CB94E66C6A32}" type="presOf" srcId="{B5BBB8E6-3D8F-43DD-A875-18A2C6F94928}" destId="{4367EC17-2990-4E6E-AFE2-7A4C2DA1F476}" srcOrd="0" destOrd="0" presId="urn:microsoft.com/office/officeart/2005/8/layout/StepDownProcess"/>
    <dgm:cxn modelId="{FA914146-B4C0-4D64-A342-60BFBF517214}" type="presOf" srcId="{F4D7691B-C89F-4F60-A078-F270A205EFA7}" destId="{2EAD57A5-BC13-448B-AFC2-16190FC121F2}" srcOrd="0" destOrd="0" presId="urn:microsoft.com/office/officeart/2005/8/layout/StepDownProcess"/>
    <dgm:cxn modelId="{6DF8A754-0704-49B6-8744-EC88E820AD9E}" srcId="{F4D7691B-C89F-4F60-A078-F270A205EFA7}" destId="{B5BBB8E6-3D8F-43DD-A875-18A2C6F94928}" srcOrd="0" destOrd="0" parTransId="{90C5B392-A712-45C8-9E69-D9A2B5380ED3}" sibTransId="{544C4470-1A42-4507-B0F4-1A1E5618BA57}"/>
    <dgm:cxn modelId="{E6680989-0A2E-463A-BEB0-C3DC9E50A8F2}" srcId="{DA5E096A-9A50-4470-8127-34118A0A8C2E}" destId="{9457F276-ADB9-46FE-8405-9E7B74CD465A}" srcOrd="0" destOrd="0" parTransId="{30FD46BB-88F6-4598-B07F-172060F602B5}" sibTransId="{90851BC9-D318-42D6-B71B-6ED75B04EF3E}"/>
    <dgm:cxn modelId="{0052659F-C841-467C-92BB-AA570FCCCA07}" srcId="{DA5E096A-9A50-4470-8127-34118A0A8C2E}" destId="{F4D7691B-C89F-4F60-A078-F270A205EFA7}" srcOrd="1" destOrd="0" parTransId="{735D4352-4F26-4F33-A143-96F2CC87FE7B}" sibTransId="{D1B78DAE-C06D-42CF-BA01-FCAC384978AD}"/>
    <dgm:cxn modelId="{B90BFCA8-C6D0-4432-8B1C-526C0929840D}" srcId="{DA5E096A-9A50-4470-8127-34118A0A8C2E}" destId="{705B3907-CCD7-46D8-B512-8B3648C91A10}" srcOrd="2" destOrd="0" parTransId="{E65195A1-CEEE-4DAD-ACC2-9F8F1750F42B}" sibTransId="{58EE1C81-EC14-4A5C-96FB-293297971E3A}"/>
    <dgm:cxn modelId="{25263FA9-A3A0-4490-9AAA-5BA2369FD180}" type="presOf" srcId="{DA5E096A-9A50-4470-8127-34118A0A8C2E}" destId="{FCAB6474-5A08-4C72-96B7-73BF6DDC7C58}" srcOrd="0" destOrd="0" presId="urn:microsoft.com/office/officeart/2005/8/layout/StepDownProcess"/>
    <dgm:cxn modelId="{65C774CF-44F8-4F45-ABBA-53F48D69920E}" type="presOf" srcId="{705B3907-CCD7-46D8-B512-8B3648C91A10}" destId="{84470537-2A46-4E54-9C0A-C454F41F6ADA}" srcOrd="0" destOrd="0" presId="urn:microsoft.com/office/officeart/2005/8/layout/StepDownProcess"/>
    <dgm:cxn modelId="{3A3F41D4-D85F-4FB8-9CBB-A36ABCFB94A0}" type="presOf" srcId="{025140AD-180C-4F6A-941B-AB05093E6631}" destId="{807F8499-9BB5-4ED1-AED6-60AD9487563E}" srcOrd="0" destOrd="0" presId="urn:microsoft.com/office/officeart/2005/8/layout/StepDownProcess"/>
    <dgm:cxn modelId="{193934E7-26D2-487C-A67D-4F2F82629856}" type="presOf" srcId="{9457F276-ADB9-46FE-8405-9E7B74CD465A}" destId="{F6EE5BBB-619B-4BD6-BC19-BB7ED49B47D0}" srcOrd="0" destOrd="0" presId="urn:microsoft.com/office/officeart/2005/8/layout/StepDownProcess"/>
    <dgm:cxn modelId="{ECB669F7-EC18-4555-AA5D-EBE2A68238D8}" srcId="{705B3907-CCD7-46D8-B512-8B3648C91A10}" destId="{025140AD-180C-4F6A-941B-AB05093E6631}" srcOrd="0" destOrd="0" parTransId="{F14A5ED8-EB84-49C0-9F1B-C3732B52C0C5}" sibTransId="{BB24D4FE-B5ED-43EF-90E3-6F08AE30C65E}"/>
    <dgm:cxn modelId="{1B1C7216-14FB-40BB-B143-53CC00FAB29A}" type="presParOf" srcId="{FCAB6474-5A08-4C72-96B7-73BF6DDC7C58}" destId="{1C8E9B76-5296-4421-B599-D393535D8171}" srcOrd="0" destOrd="0" presId="urn:microsoft.com/office/officeart/2005/8/layout/StepDownProcess"/>
    <dgm:cxn modelId="{B8E167DB-D806-4913-ACE1-DD95364DE6E7}" type="presParOf" srcId="{1C8E9B76-5296-4421-B599-D393535D8171}" destId="{5074A274-18E7-4094-88AC-76CB5B839BA0}" srcOrd="0" destOrd="0" presId="urn:microsoft.com/office/officeart/2005/8/layout/StepDownProcess"/>
    <dgm:cxn modelId="{F20ED5A1-AC6C-4A4B-9325-0BA6E70FEDEB}" type="presParOf" srcId="{1C8E9B76-5296-4421-B599-D393535D8171}" destId="{F6EE5BBB-619B-4BD6-BC19-BB7ED49B47D0}" srcOrd="1" destOrd="0" presId="urn:microsoft.com/office/officeart/2005/8/layout/StepDownProcess"/>
    <dgm:cxn modelId="{E0FEBD5E-8A0A-4223-AB18-AFCBD6A1235E}" type="presParOf" srcId="{1C8E9B76-5296-4421-B599-D393535D8171}" destId="{6CAF2A14-CD99-4B0C-95AD-AB2B3335E312}" srcOrd="2" destOrd="0" presId="urn:microsoft.com/office/officeart/2005/8/layout/StepDownProcess"/>
    <dgm:cxn modelId="{6B8EE5E0-CA9F-4276-9F34-90D93FB5851E}" type="presParOf" srcId="{FCAB6474-5A08-4C72-96B7-73BF6DDC7C58}" destId="{10F2D401-ED01-4B5E-AA31-FD17028881D2}" srcOrd="1" destOrd="0" presId="urn:microsoft.com/office/officeart/2005/8/layout/StepDownProcess"/>
    <dgm:cxn modelId="{81D0BA43-9402-4291-A849-4E945428E0CC}" type="presParOf" srcId="{FCAB6474-5A08-4C72-96B7-73BF6DDC7C58}" destId="{A7F0E28D-185B-4C85-99B1-FEB28B5ACCCE}" srcOrd="2" destOrd="0" presId="urn:microsoft.com/office/officeart/2005/8/layout/StepDownProcess"/>
    <dgm:cxn modelId="{F7B02F82-1385-475D-8900-E8955EEB432A}" type="presParOf" srcId="{A7F0E28D-185B-4C85-99B1-FEB28B5ACCCE}" destId="{5A5786B2-4E99-4782-9447-9247EEA5E9F0}" srcOrd="0" destOrd="0" presId="urn:microsoft.com/office/officeart/2005/8/layout/StepDownProcess"/>
    <dgm:cxn modelId="{A96EEE1B-2AC8-4FCB-AC73-CF6A21C168D4}" type="presParOf" srcId="{A7F0E28D-185B-4C85-99B1-FEB28B5ACCCE}" destId="{2EAD57A5-BC13-448B-AFC2-16190FC121F2}" srcOrd="1" destOrd="0" presId="urn:microsoft.com/office/officeart/2005/8/layout/StepDownProcess"/>
    <dgm:cxn modelId="{5B603095-0CA8-411E-85E4-4EF71E5730DB}" type="presParOf" srcId="{A7F0E28D-185B-4C85-99B1-FEB28B5ACCCE}" destId="{4367EC17-2990-4E6E-AFE2-7A4C2DA1F476}" srcOrd="2" destOrd="0" presId="urn:microsoft.com/office/officeart/2005/8/layout/StepDownProcess"/>
    <dgm:cxn modelId="{000BFD3A-20E1-493D-A69A-713C465DD856}" type="presParOf" srcId="{FCAB6474-5A08-4C72-96B7-73BF6DDC7C58}" destId="{3A3328F7-7C26-474C-8712-24E0CC8F0024}" srcOrd="3" destOrd="0" presId="urn:microsoft.com/office/officeart/2005/8/layout/StepDownProcess"/>
    <dgm:cxn modelId="{95AF6D8E-A436-4B9F-9C31-72566FD0B2BB}" type="presParOf" srcId="{FCAB6474-5A08-4C72-96B7-73BF6DDC7C58}" destId="{4AB837A8-8134-4C97-BDF7-5DA28863CF50}" srcOrd="4" destOrd="0" presId="urn:microsoft.com/office/officeart/2005/8/layout/StepDownProcess"/>
    <dgm:cxn modelId="{562BCF56-CFE6-4400-BCB9-E4B6DB2F8B30}" type="presParOf" srcId="{4AB837A8-8134-4C97-BDF7-5DA28863CF50}" destId="{84470537-2A46-4E54-9C0A-C454F41F6ADA}" srcOrd="0" destOrd="0" presId="urn:microsoft.com/office/officeart/2005/8/layout/StepDownProcess"/>
    <dgm:cxn modelId="{D596B816-19AF-4B3D-B046-9C4FBAE7D9C1}" type="presParOf" srcId="{4AB837A8-8134-4C97-BDF7-5DA28863CF50}" destId="{807F8499-9BB5-4ED1-AED6-60AD9487563E}"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5006B1-0E43-F044-A8FC-D7964186564E}" type="doc">
      <dgm:prSet loTypeId="urn:microsoft.com/office/officeart/2005/8/layout/hierarchy2" loCatId="" qsTypeId="urn:microsoft.com/office/officeart/2005/8/quickstyle/simple1" qsCatId="simple" csTypeId="urn:microsoft.com/office/officeart/2005/8/colors/accent1_2" csCatId="accent1" phldr="1"/>
      <dgm:spPr/>
      <dgm:t>
        <a:bodyPr/>
        <a:lstStyle/>
        <a:p>
          <a:endParaRPr lang="en-US"/>
        </a:p>
      </dgm:t>
    </dgm:pt>
    <dgm:pt modelId="{69709004-7BB6-6E47-ACA4-958AF370EEFD}">
      <dgm:prSet phldrT="[Text]" custT="1"/>
      <dgm:spPr/>
      <dgm:t>
        <a:bodyPr/>
        <a:lstStyle/>
        <a:p>
          <a:r>
            <a:rPr lang="en-US" sz="2000" dirty="0"/>
            <a:t>OSIC</a:t>
          </a:r>
        </a:p>
        <a:p>
          <a:r>
            <a:rPr lang="en-US" sz="2000" dirty="0"/>
            <a:t>Complaint Form</a:t>
          </a:r>
        </a:p>
      </dgm:t>
    </dgm:pt>
    <dgm:pt modelId="{13E69461-C75A-0F4E-B8AD-8703C0DBF3A4}" type="parTrans" cxnId="{A90BFC92-0191-7146-BD32-D65A973CAE71}">
      <dgm:prSet/>
      <dgm:spPr/>
      <dgm:t>
        <a:bodyPr/>
        <a:lstStyle/>
        <a:p>
          <a:endParaRPr lang="en-US"/>
        </a:p>
      </dgm:t>
    </dgm:pt>
    <dgm:pt modelId="{D9EAF64B-CA0C-1A40-A280-FA027B72DD15}" type="sibTrans" cxnId="{A90BFC92-0191-7146-BD32-D65A973CAE71}">
      <dgm:prSet/>
      <dgm:spPr/>
      <dgm:t>
        <a:bodyPr/>
        <a:lstStyle/>
        <a:p>
          <a:endParaRPr lang="en-US"/>
        </a:p>
      </dgm:t>
    </dgm:pt>
    <dgm:pt modelId="{7CF28A9A-AB87-D844-8E55-5DC19D1315BF}">
      <dgm:prSet phldrT="[Text]" custT="1"/>
      <dgm:spPr/>
      <dgm:t>
        <a:bodyPr/>
        <a:lstStyle/>
        <a:p>
          <a:r>
            <a:rPr lang="en-US" sz="2000" dirty="0"/>
            <a:t>Identified as not a UCCMS Participant and/or not a UCCMS related breach</a:t>
          </a:r>
        </a:p>
      </dgm:t>
    </dgm:pt>
    <dgm:pt modelId="{BDA7D7EB-76FF-4544-A38A-7EB35DF86356}" type="parTrans" cxnId="{334A5611-9D85-B641-899A-688E58F3F297}">
      <dgm:prSet/>
      <dgm:spPr/>
      <dgm:t>
        <a:bodyPr/>
        <a:lstStyle/>
        <a:p>
          <a:endParaRPr lang="en-US"/>
        </a:p>
      </dgm:t>
    </dgm:pt>
    <dgm:pt modelId="{F3E8849F-CE23-B04F-BE6C-B7A2AFCA9838}" type="sibTrans" cxnId="{334A5611-9D85-B641-899A-688E58F3F297}">
      <dgm:prSet/>
      <dgm:spPr/>
      <dgm:t>
        <a:bodyPr/>
        <a:lstStyle/>
        <a:p>
          <a:endParaRPr lang="en-US"/>
        </a:p>
      </dgm:t>
    </dgm:pt>
    <dgm:pt modelId="{FD6FF635-E67E-C34A-B259-BFF98ECDF1D1}">
      <dgm:prSet phldrT="[Text]" custT="1"/>
      <dgm:spPr/>
      <dgm:t>
        <a:bodyPr/>
        <a:lstStyle/>
        <a:p>
          <a:r>
            <a:rPr lang="en-US" sz="2000" dirty="0"/>
            <a:t>SDRCC redirects to </a:t>
          </a:r>
        </a:p>
        <a:p>
          <a:r>
            <a:rPr lang="en-US" sz="2000" dirty="0"/>
            <a:t>ITP Sport </a:t>
          </a:r>
        </a:p>
        <a:p>
          <a:r>
            <a:rPr lang="en-US" sz="2000" dirty="0"/>
            <a:t>(Provincial Government)</a:t>
          </a:r>
        </a:p>
      </dgm:t>
    </dgm:pt>
    <dgm:pt modelId="{ED78EB59-E7B6-3446-94F5-EE2D4BF98F96}" type="parTrans" cxnId="{606CF431-4DE3-FA42-B30A-636EAF174CCF}">
      <dgm:prSet/>
      <dgm:spPr/>
      <dgm:t>
        <a:bodyPr/>
        <a:lstStyle/>
        <a:p>
          <a:endParaRPr lang="en-US"/>
        </a:p>
      </dgm:t>
    </dgm:pt>
    <dgm:pt modelId="{C68FF1B4-CA01-304B-9E42-4CD10B489717}" type="sibTrans" cxnId="{606CF431-4DE3-FA42-B30A-636EAF174CCF}">
      <dgm:prSet/>
      <dgm:spPr/>
      <dgm:t>
        <a:bodyPr/>
        <a:lstStyle/>
        <a:p>
          <a:endParaRPr lang="en-US"/>
        </a:p>
      </dgm:t>
    </dgm:pt>
    <dgm:pt modelId="{D02DE4D5-4290-EA48-A26F-261315C3FEFB}">
      <dgm:prSet phldrT="[Text]" custT="1"/>
      <dgm:spPr/>
      <dgm:t>
        <a:bodyPr/>
        <a:lstStyle/>
        <a:p>
          <a:r>
            <a:rPr lang="en-US" sz="2000" dirty="0"/>
            <a:t>If respondent is UCCMS Participant &amp; UCCMS breach</a:t>
          </a:r>
        </a:p>
        <a:p>
          <a:r>
            <a:rPr lang="en-US" sz="2000" dirty="0"/>
            <a:t>(see list identified)</a:t>
          </a:r>
        </a:p>
      </dgm:t>
    </dgm:pt>
    <dgm:pt modelId="{785A36B3-20CC-B04C-8AAF-8153EB030C4E}" type="parTrans" cxnId="{C8E534EA-0175-7B47-8FB9-B0A4E947E2B6}">
      <dgm:prSet/>
      <dgm:spPr/>
      <dgm:t>
        <a:bodyPr/>
        <a:lstStyle/>
        <a:p>
          <a:endParaRPr lang="en-US"/>
        </a:p>
      </dgm:t>
    </dgm:pt>
    <dgm:pt modelId="{14B8A634-FFD8-6E47-92DE-9D5B4D529D09}" type="sibTrans" cxnId="{C8E534EA-0175-7B47-8FB9-B0A4E947E2B6}">
      <dgm:prSet/>
      <dgm:spPr/>
      <dgm:t>
        <a:bodyPr/>
        <a:lstStyle/>
        <a:p>
          <a:endParaRPr lang="en-US"/>
        </a:p>
      </dgm:t>
    </dgm:pt>
    <dgm:pt modelId="{DD90281D-9358-9647-A822-0CE60B87D9C3}">
      <dgm:prSet phldrT="[Text]" custT="1"/>
      <dgm:spPr/>
      <dgm:t>
        <a:bodyPr/>
        <a:lstStyle/>
        <a:p>
          <a:r>
            <a:rPr lang="en-US" sz="2000" dirty="0"/>
            <a:t>OSIC will Manage </a:t>
          </a:r>
        </a:p>
        <a:p>
          <a:r>
            <a:rPr lang="en-US" sz="1600" dirty="0"/>
            <a:t>Sport Canada funds</a:t>
          </a:r>
        </a:p>
      </dgm:t>
    </dgm:pt>
    <dgm:pt modelId="{C0D2B721-8BAC-6B47-BF8C-866F1C29FBB8}" type="parTrans" cxnId="{5A25A137-3084-EC4F-B4DB-5D8B2BDA3496}">
      <dgm:prSet/>
      <dgm:spPr/>
      <dgm:t>
        <a:bodyPr/>
        <a:lstStyle/>
        <a:p>
          <a:endParaRPr lang="en-US"/>
        </a:p>
      </dgm:t>
    </dgm:pt>
    <dgm:pt modelId="{0B4E454F-0B18-9148-AE88-88B5149FB7E9}" type="sibTrans" cxnId="{5A25A137-3084-EC4F-B4DB-5D8B2BDA3496}">
      <dgm:prSet/>
      <dgm:spPr/>
      <dgm:t>
        <a:bodyPr/>
        <a:lstStyle/>
        <a:p>
          <a:endParaRPr lang="en-US"/>
        </a:p>
      </dgm:t>
    </dgm:pt>
    <dgm:pt modelId="{3A475E6B-00E3-7945-9E5C-0410C8F71D4E}">
      <dgm:prSet custT="1"/>
      <dgm:spPr>
        <a:solidFill>
          <a:srgbClr val="FFC000"/>
        </a:solidFill>
      </dgm:spPr>
      <dgm:t>
        <a:bodyPr/>
        <a:lstStyle/>
        <a:p>
          <a:r>
            <a:rPr lang="en-US" sz="2000" dirty="0"/>
            <a:t>If complaint not valid, doesn’t go anywhere</a:t>
          </a:r>
        </a:p>
      </dgm:t>
    </dgm:pt>
    <dgm:pt modelId="{7307A7B1-2527-D843-9302-C425EE5F1DD7}" type="parTrans" cxnId="{31E47DDE-EFA6-2A47-8CA9-C4D2E8C2C0DF}">
      <dgm:prSet/>
      <dgm:spPr/>
      <dgm:t>
        <a:bodyPr/>
        <a:lstStyle/>
        <a:p>
          <a:endParaRPr lang="en-US"/>
        </a:p>
      </dgm:t>
    </dgm:pt>
    <dgm:pt modelId="{2A81FC1E-F183-AC4A-9C8E-43301BE8EC2C}" type="sibTrans" cxnId="{31E47DDE-EFA6-2A47-8CA9-C4D2E8C2C0DF}">
      <dgm:prSet/>
      <dgm:spPr/>
      <dgm:t>
        <a:bodyPr/>
        <a:lstStyle/>
        <a:p>
          <a:endParaRPr lang="en-US"/>
        </a:p>
      </dgm:t>
    </dgm:pt>
    <dgm:pt modelId="{7C50E63E-3423-5343-ACD5-4AF627374375}">
      <dgm:prSet custT="1"/>
      <dgm:spPr/>
      <dgm:t>
        <a:bodyPr/>
        <a:lstStyle/>
        <a:p>
          <a:r>
            <a:rPr lang="en-US" sz="1800" dirty="0"/>
            <a:t>Based on policy</a:t>
          </a:r>
        </a:p>
        <a:p>
          <a:r>
            <a:rPr lang="en-US" sz="1800" dirty="0"/>
            <a:t>ITP determines if National/Provincial /Community Level</a:t>
          </a:r>
        </a:p>
        <a:p>
          <a:endParaRPr lang="en-US" sz="1800" dirty="0"/>
        </a:p>
        <a:p>
          <a:r>
            <a:rPr lang="en-US" sz="1800" dirty="0"/>
            <a:t>ITP determines Process #1 -Non UCCMS/Minor complaint</a:t>
          </a:r>
        </a:p>
        <a:p>
          <a:r>
            <a:rPr lang="en-US" sz="1800" dirty="0"/>
            <a:t>Process #2 – UCCMS/Major</a:t>
          </a:r>
        </a:p>
      </dgm:t>
    </dgm:pt>
    <dgm:pt modelId="{1FF401A9-D29E-5B47-A333-79DC570315D1}" type="parTrans" cxnId="{19E37E91-834F-E84E-A4E4-3CFB03868CC0}">
      <dgm:prSet/>
      <dgm:spPr/>
      <dgm:t>
        <a:bodyPr/>
        <a:lstStyle/>
        <a:p>
          <a:endParaRPr lang="en-US"/>
        </a:p>
      </dgm:t>
    </dgm:pt>
    <dgm:pt modelId="{C0B90BA9-D611-234A-9FD8-0A59CEDDC5A7}" type="sibTrans" cxnId="{19E37E91-834F-E84E-A4E4-3CFB03868CC0}">
      <dgm:prSet/>
      <dgm:spPr/>
      <dgm:t>
        <a:bodyPr/>
        <a:lstStyle/>
        <a:p>
          <a:endParaRPr lang="en-US"/>
        </a:p>
      </dgm:t>
    </dgm:pt>
    <dgm:pt modelId="{1EF48826-1B28-A141-9E2E-C23A886F63BD}">
      <dgm:prSet custT="1"/>
      <dgm:spPr>
        <a:solidFill>
          <a:srgbClr val="FFC000"/>
        </a:solidFill>
      </dgm:spPr>
      <dgm:t>
        <a:bodyPr/>
        <a:lstStyle/>
        <a:p>
          <a:r>
            <a:rPr lang="en-US" sz="2000" dirty="0"/>
            <a:t>Canadian Sport Helpline</a:t>
          </a:r>
        </a:p>
      </dgm:t>
    </dgm:pt>
    <dgm:pt modelId="{1F9070D5-F641-4D46-AFCE-7DEA29C0362B}" type="parTrans" cxnId="{67E127C3-5A82-574D-B410-92DA2EA5AD48}">
      <dgm:prSet/>
      <dgm:spPr/>
      <dgm:t>
        <a:bodyPr/>
        <a:lstStyle/>
        <a:p>
          <a:endParaRPr lang="en-US"/>
        </a:p>
      </dgm:t>
    </dgm:pt>
    <dgm:pt modelId="{CA3FBAD9-6B93-1B48-9D2D-559EB8663F38}" type="sibTrans" cxnId="{67E127C3-5A82-574D-B410-92DA2EA5AD48}">
      <dgm:prSet/>
      <dgm:spPr/>
      <dgm:t>
        <a:bodyPr/>
        <a:lstStyle/>
        <a:p>
          <a:endParaRPr lang="en-US"/>
        </a:p>
      </dgm:t>
    </dgm:pt>
    <dgm:pt modelId="{F99A4A90-C449-834A-B9B7-3F0ADC11B4ED}" type="pres">
      <dgm:prSet presAssocID="{885006B1-0E43-F044-A8FC-D7964186564E}" presName="diagram" presStyleCnt="0">
        <dgm:presLayoutVars>
          <dgm:chPref val="1"/>
          <dgm:dir/>
          <dgm:animOne val="branch"/>
          <dgm:animLvl val="lvl"/>
          <dgm:resizeHandles val="exact"/>
        </dgm:presLayoutVars>
      </dgm:prSet>
      <dgm:spPr/>
    </dgm:pt>
    <dgm:pt modelId="{67B41A46-115D-FB41-AA8F-7AD74D41C1A2}" type="pres">
      <dgm:prSet presAssocID="{69709004-7BB6-6E47-ACA4-958AF370EEFD}" presName="root1" presStyleCnt="0"/>
      <dgm:spPr/>
    </dgm:pt>
    <dgm:pt modelId="{FC880718-5E7D-B74F-A6EC-12073E14CFA3}" type="pres">
      <dgm:prSet presAssocID="{69709004-7BB6-6E47-ACA4-958AF370EEFD}" presName="LevelOneTextNode" presStyleLbl="node0" presStyleIdx="0" presStyleCnt="3">
        <dgm:presLayoutVars>
          <dgm:chPref val="3"/>
        </dgm:presLayoutVars>
      </dgm:prSet>
      <dgm:spPr/>
    </dgm:pt>
    <dgm:pt modelId="{EC8AE85C-8788-9C46-B29A-D57F1677CE28}" type="pres">
      <dgm:prSet presAssocID="{69709004-7BB6-6E47-ACA4-958AF370EEFD}" presName="level2hierChild" presStyleCnt="0"/>
      <dgm:spPr/>
    </dgm:pt>
    <dgm:pt modelId="{8621BF13-B716-D847-A6B4-2BC98FA5D01D}" type="pres">
      <dgm:prSet presAssocID="{BDA7D7EB-76FF-4544-A38A-7EB35DF86356}" presName="conn2-1" presStyleLbl="parChTrans1D2" presStyleIdx="0" presStyleCnt="2"/>
      <dgm:spPr/>
    </dgm:pt>
    <dgm:pt modelId="{785EF7A9-532F-B94A-99EE-EE0E7A468F48}" type="pres">
      <dgm:prSet presAssocID="{BDA7D7EB-76FF-4544-A38A-7EB35DF86356}" presName="connTx" presStyleLbl="parChTrans1D2" presStyleIdx="0" presStyleCnt="2"/>
      <dgm:spPr/>
    </dgm:pt>
    <dgm:pt modelId="{0ACE71AA-C950-DC43-9AF6-E50252D7236C}" type="pres">
      <dgm:prSet presAssocID="{7CF28A9A-AB87-D844-8E55-5DC19D1315BF}" presName="root2" presStyleCnt="0"/>
      <dgm:spPr/>
    </dgm:pt>
    <dgm:pt modelId="{525C6636-9014-254A-AD6D-A6101FD29FA9}" type="pres">
      <dgm:prSet presAssocID="{7CF28A9A-AB87-D844-8E55-5DC19D1315BF}" presName="LevelTwoTextNode" presStyleLbl="node2" presStyleIdx="0" presStyleCnt="2" custScaleX="130251" custScaleY="168975">
        <dgm:presLayoutVars>
          <dgm:chPref val="3"/>
        </dgm:presLayoutVars>
      </dgm:prSet>
      <dgm:spPr/>
    </dgm:pt>
    <dgm:pt modelId="{17A03FA3-9253-B44D-8FF9-6214B7EDDB20}" type="pres">
      <dgm:prSet presAssocID="{7CF28A9A-AB87-D844-8E55-5DC19D1315BF}" presName="level3hierChild" presStyleCnt="0"/>
      <dgm:spPr/>
    </dgm:pt>
    <dgm:pt modelId="{E4A783AD-8567-1747-B1F5-F6AB242AB871}" type="pres">
      <dgm:prSet presAssocID="{ED78EB59-E7B6-3446-94F5-EE2D4BF98F96}" presName="conn2-1" presStyleLbl="parChTrans1D3" presStyleIdx="0" presStyleCnt="2"/>
      <dgm:spPr/>
    </dgm:pt>
    <dgm:pt modelId="{ACCC6656-D822-754E-85A2-D7F7BFF5D462}" type="pres">
      <dgm:prSet presAssocID="{ED78EB59-E7B6-3446-94F5-EE2D4BF98F96}" presName="connTx" presStyleLbl="parChTrans1D3" presStyleIdx="0" presStyleCnt="2"/>
      <dgm:spPr/>
    </dgm:pt>
    <dgm:pt modelId="{98E993D0-D904-8040-8AEB-D8B25EB013B4}" type="pres">
      <dgm:prSet presAssocID="{FD6FF635-E67E-C34A-B259-BFF98ECDF1D1}" presName="root2" presStyleCnt="0"/>
      <dgm:spPr/>
    </dgm:pt>
    <dgm:pt modelId="{F74CAD92-7788-B84B-B852-FB8F2158CA59}" type="pres">
      <dgm:prSet presAssocID="{FD6FF635-E67E-C34A-B259-BFF98ECDF1D1}" presName="LevelTwoTextNode" presStyleLbl="node3" presStyleIdx="0" presStyleCnt="2" custScaleX="126232" custScaleY="223121">
        <dgm:presLayoutVars>
          <dgm:chPref val="3"/>
        </dgm:presLayoutVars>
      </dgm:prSet>
      <dgm:spPr/>
    </dgm:pt>
    <dgm:pt modelId="{6E44E9D8-CD71-8C4C-B864-572A0FC395CA}" type="pres">
      <dgm:prSet presAssocID="{FD6FF635-E67E-C34A-B259-BFF98ECDF1D1}" presName="level3hierChild" presStyleCnt="0"/>
      <dgm:spPr/>
    </dgm:pt>
    <dgm:pt modelId="{B6CE6D3F-B46F-904A-B8F5-66BDDE5CE971}" type="pres">
      <dgm:prSet presAssocID="{1FF401A9-D29E-5B47-A333-79DC570315D1}" presName="conn2-1" presStyleLbl="parChTrans1D4" presStyleIdx="0" presStyleCnt="1"/>
      <dgm:spPr/>
    </dgm:pt>
    <dgm:pt modelId="{030BD8E1-C9D8-B747-8B43-F31E0DD11B6D}" type="pres">
      <dgm:prSet presAssocID="{1FF401A9-D29E-5B47-A333-79DC570315D1}" presName="connTx" presStyleLbl="parChTrans1D4" presStyleIdx="0" presStyleCnt="1"/>
      <dgm:spPr/>
    </dgm:pt>
    <dgm:pt modelId="{1019D7E2-8C0D-8342-A028-397EC1499460}" type="pres">
      <dgm:prSet presAssocID="{7C50E63E-3423-5343-ACD5-4AF627374375}" presName="root2" presStyleCnt="0"/>
      <dgm:spPr/>
    </dgm:pt>
    <dgm:pt modelId="{E84D6681-8F35-0A46-A17C-A893DAF4A19E}" type="pres">
      <dgm:prSet presAssocID="{7C50E63E-3423-5343-ACD5-4AF627374375}" presName="LevelTwoTextNode" presStyleLbl="node4" presStyleIdx="0" presStyleCnt="1" custScaleX="131834" custScaleY="380174">
        <dgm:presLayoutVars>
          <dgm:chPref val="3"/>
        </dgm:presLayoutVars>
      </dgm:prSet>
      <dgm:spPr/>
    </dgm:pt>
    <dgm:pt modelId="{CBF2FD4F-EE15-194A-892F-A87ADFDBBF4C}" type="pres">
      <dgm:prSet presAssocID="{7C50E63E-3423-5343-ACD5-4AF627374375}" presName="level3hierChild" presStyleCnt="0"/>
      <dgm:spPr/>
    </dgm:pt>
    <dgm:pt modelId="{AFB2BAB1-8E8F-A746-A5AC-3B1D61CDED68}" type="pres">
      <dgm:prSet presAssocID="{785A36B3-20CC-B04C-8AAF-8153EB030C4E}" presName="conn2-1" presStyleLbl="parChTrans1D2" presStyleIdx="1" presStyleCnt="2"/>
      <dgm:spPr/>
    </dgm:pt>
    <dgm:pt modelId="{523F3516-6264-3448-99DC-A80A1C9786E2}" type="pres">
      <dgm:prSet presAssocID="{785A36B3-20CC-B04C-8AAF-8153EB030C4E}" presName="connTx" presStyleLbl="parChTrans1D2" presStyleIdx="1" presStyleCnt="2"/>
      <dgm:spPr/>
    </dgm:pt>
    <dgm:pt modelId="{11B6BDB4-6C6A-6F4A-B391-A396F1A186C6}" type="pres">
      <dgm:prSet presAssocID="{D02DE4D5-4290-EA48-A26F-261315C3FEFB}" presName="root2" presStyleCnt="0"/>
      <dgm:spPr/>
    </dgm:pt>
    <dgm:pt modelId="{EFF6FD0E-F8A7-DB4B-8279-1D50DAD21839}" type="pres">
      <dgm:prSet presAssocID="{D02DE4D5-4290-EA48-A26F-261315C3FEFB}" presName="LevelTwoTextNode" presStyleLbl="node2" presStyleIdx="1" presStyleCnt="2" custScaleX="131966" custScaleY="135715" custLinFactNeighborX="-1651" custLinFactNeighborY="1556">
        <dgm:presLayoutVars>
          <dgm:chPref val="3"/>
        </dgm:presLayoutVars>
      </dgm:prSet>
      <dgm:spPr/>
    </dgm:pt>
    <dgm:pt modelId="{E0E45701-4970-9247-BC29-4826A71E31FB}" type="pres">
      <dgm:prSet presAssocID="{D02DE4D5-4290-EA48-A26F-261315C3FEFB}" presName="level3hierChild" presStyleCnt="0"/>
      <dgm:spPr/>
    </dgm:pt>
    <dgm:pt modelId="{72686556-FA0D-2743-AFED-2677F5189C40}" type="pres">
      <dgm:prSet presAssocID="{C0D2B721-8BAC-6B47-BF8C-866F1C29FBB8}" presName="conn2-1" presStyleLbl="parChTrans1D3" presStyleIdx="1" presStyleCnt="2"/>
      <dgm:spPr/>
    </dgm:pt>
    <dgm:pt modelId="{9C45466E-703D-1240-B9E4-B5E2F2614183}" type="pres">
      <dgm:prSet presAssocID="{C0D2B721-8BAC-6B47-BF8C-866F1C29FBB8}" presName="connTx" presStyleLbl="parChTrans1D3" presStyleIdx="1" presStyleCnt="2"/>
      <dgm:spPr/>
    </dgm:pt>
    <dgm:pt modelId="{72B759B6-148D-8D41-AAE1-D0E670FB5AB1}" type="pres">
      <dgm:prSet presAssocID="{DD90281D-9358-9647-A822-0CE60B87D9C3}" presName="root2" presStyleCnt="0"/>
      <dgm:spPr/>
    </dgm:pt>
    <dgm:pt modelId="{EC1BE2AE-B5F5-6143-984F-492283973684}" type="pres">
      <dgm:prSet presAssocID="{DD90281D-9358-9647-A822-0CE60B87D9C3}" presName="LevelTwoTextNode" presStyleLbl="node3" presStyleIdx="1" presStyleCnt="2" custScaleX="127822" custScaleY="160387">
        <dgm:presLayoutVars>
          <dgm:chPref val="3"/>
        </dgm:presLayoutVars>
      </dgm:prSet>
      <dgm:spPr/>
    </dgm:pt>
    <dgm:pt modelId="{83EADBEB-8ADC-CE46-AF7B-8326ABB4FEEF}" type="pres">
      <dgm:prSet presAssocID="{DD90281D-9358-9647-A822-0CE60B87D9C3}" presName="level3hierChild" presStyleCnt="0"/>
      <dgm:spPr/>
    </dgm:pt>
    <dgm:pt modelId="{EECB3C35-8D2E-774E-994C-DC2F81EE882F}" type="pres">
      <dgm:prSet presAssocID="{3A475E6B-00E3-7945-9E5C-0410C8F71D4E}" presName="root1" presStyleCnt="0"/>
      <dgm:spPr/>
    </dgm:pt>
    <dgm:pt modelId="{011BA3DD-C7D0-AC40-B8C6-2D1D24E4EF73}" type="pres">
      <dgm:prSet presAssocID="{3A475E6B-00E3-7945-9E5C-0410C8F71D4E}" presName="LevelOneTextNode" presStyleLbl="node0" presStyleIdx="1" presStyleCnt="3" custScaleX="136653" custScaleY="72615" custLinFactY="57906" custLinFactNeighborX="17925" custLinFactNeighborY="100000">
        <dgm:presLayoutVars>
          <dgm:chPref val="3"/>
        </dgm:presLayoutVars>
      </dgm:prSet>
      <dgm:spPr/>
    </dgm:pt>
    <dgm:pt modelId="{CAB0406F-12E1-384B-82DB-1F54F5E3D5EB}" type="pres">
      <dgm:prSet presAssocID="{3A475E6B-00E3-7945-9E5C-0410C8F71D4E}" presName="level2hierChild" presStyleCnt="0"/>
      <dgm:spPr/>
    </dgm:pt>
    <dgm:pt modelId="{CE369671-8F56-F049-861B-AAAD6A2FBCDC}" type="pres">
      <dgm:prSet presAssocID="{1EF48826-1B28-A141-9E2E-C23A886F63BD}" presName="root1" presStyleCnt="0"/>
      <dgm:spPr/>
    </dgm:pt>
    <dgm:pt modelId="{B54A4D84-482D-BB4C-9E61-8DAF38000EBF}" type="pres">
      <dgm:prSet presAssocID="{1EF48826-1B28-A141-9E2E-C23A886F63BD}" presName="LevelOneTextNode" presStyleLbl="node0" presStyleIdx="2" presStyleCnt="3" custScaleX="99920" custScaleY="72615" custLinFactY="-200000" custLinFactNeighborX="27370" custLinFactNeighborY="-259566">
        <dgm:presLayoutVars>
          <dgm:chPref val="3"/>
        </dgm:presLayoutVars>
      </dgm:prSet>
      <dgm:spPr/>
    </dgm:pt>
    <dgm:pt modelId="{8B86CD0D-96E4-FA4D-99F1-054145B4AC75}" type="pres">
      <dgm:prSet presAssocID="{1EF48826-1B28-A141-9E2E-C23A886F63BD}" presName="level2hierChild" presStyleCnt="0"/>
      <dgm:spPr/>
    </dgm:pt>
  </dgm:ptLst>
  <dgm:cxnLst>
    <dgm:cxn modelId="{334A5611-9D85-B641-899A-688E58F3F297}" srcId="{69709004-7BB6-6E47-ACA4-958AF370EEFD}" destId="{7CF28A9A-AB87-D844-8E55-5DC19D1315BF}" srcOrd="0" destOrd="0" parTransId="{BDA7D7EB-76FF-4544-A38A-7EB35DF86356}" sibTransId="{F3E8849F-CE23-B04F-BE6C-B7A2AFCA9838}"/>
    <dgm:cxn modelId="{653D5112-77FC-0D4D-8111-B4F17F6D5900}" type="presOf" srcId="{D02DE4D5-4290-EA48-A26F-261315C3FEFB}" destId="{EFF6FD0E-F8A7-DB4B-8279-1D50DAD21839}" srcOrd="0" destOrd="0" presId="urn:microsoft.com/office/officeart/2005/8/layout/hierarchy2"/>
    <dgm:cxn modelId="{606CF431-4DE3-FA42-B30A-636EAF174CCF}" srcId="{7CF28A9A-AB87-D844-8E55-5DC19D1315BF}" destId="{FD6FF635-E67E-C34A-B259-BFF98ECDF1D1}" srcOrd="0" destOrd="0" parTransId="{ED78EB59-E7B6-3446-94F5-EE2D4BF98F96}" sibTransId="{C68FF1B4-CA01-304B-9E42-4CD10B489717}"/>
    <dgm:cxn modelId="{5A25A137-3084-EC4F-B4DB-5D8B2BDA3496}" srcId="{D02DE4D5-4290-EA48-A26F-261315C3FEFB}" destId="{DD90281D-9358-9647-A822-0CE60B87D9C3}" srcOrd="0" destOrd="0" parTransId="{C0D2B721-8BAC-6B47-BF8C-866F1C29FBB8}" sibTransId="{0B4E454F-0B18-9148-AE88-88B5149FB7E9}"/>
    <dgm:cxn modelId="{C342603E-5F38-EA4A-9B06-ADAFD49B0121}" type="presOf" srcId="{1FF401A9-D29E-5B47-A333-79DC570315D1}" destId="{030BD8E1-C9D8-B747-8B43-F31E0DD11B6D}" srcOrd="1" destOrd="0" presId="urn:microsoft.com/office/officeart/2005/8/layout/hierarchy2"/>
    <dgm:cxn modelId="{C0CFE23F-B320-B14F-93CE-47558C692BDE}" type="presOf" srcId="{ED78EB59-E7B6-3446-94F5-EE2D4BF98F96}" destId="{ACCC6656-D822-754E-85A2-D7F7BFF5D462}" srcOrd="1" destOrd="0" presId="urn:microsoft.com/office/officeart/2005/8/layout/hierarchy2"/>
    <dgm:cxn modelId="{44578640-8C88-4A45-870F-A5451796DF49}" type="presOf" srcId="{1EF48826-1B28-A141-9E2E-C23A886F63BD}" destId="{B54A4D84-482D-BB4C-9E61-8DAF38000EBF}" srcOrd="0" destOrd="0" presId="urn:microsoft.com/office/officeart/2005/8/layout/hierarchy2"/>
    <dgm:cxn modelId="{E3995949-41D5-4B47-9A49-6D3BE03ACEEB}" type="presOf" srcId="{1FF401A9-D29E-5B47-A333-79DC570315D1}" destId="{B6CE6D3F-B46F-904A-B8F5-66BDDE5CE971}" srcOrd="0" destOrd="0" presId="urn:microsoft.com/office/officeart/2005/8/layout/hierarchy2"/>
    <dgm:cxn modelId="{8FE35D4E-25FE-7B42-966D-F4D78B6CF79A}" type="presOf" srcId="{785A36B3-20CC-B04C-8AAF-8153EB030C4E}" destId="{523F3516-6264-3448-99DC-A80A1C9786E2}" srcOrd="1" destOrd="0" presId="urn:microsoft.com/office/officeart/2005/8/layout/hierarchy2"/>
    <dgm:cxn modelId="{14323582-FA53-EF48-A100-4ED95BE5A7D5}" type="presOf" srcId="{69709004-7BB6-6E47-ACA4-958AF370EEFD}" destId="{FC880718-5E7D-B74F-A6EC-12073E14CFA3}" srcOrd="0" destOrd="0" presId="urn:microsoft.com/office/officeart/2005/8/layout/hierarchy2"/>
    <dgm:cxn modelId="{CCB50686-7F37-5F4F-B988-B9D0D1CC3315}" type="presOf" srcId="{3A475E6B-00E3-7945-9E5C-0410C8F71D4E}" destId="{011BA3DD-C7D0-AC40-B8C6-2D1D24E4EF73}" srcOrd="0" destOrd="0" presId="urn:microsoft.com/office/officeart/2005/8/layout/hierarchy2"/>
    <dgm:cxn modelId="{9D819E88-48E5-2B45-B25D-1EB3DE3FCE6B}" type="presOf" srcId="{7CF28A9A-AB87-D844-8E55-5DC19D1315BF}" destId="{525C6636-9014-254A-AD6D-A6101FD29FA9}" srcOrd="0" destOrd="0" presId="urn:microsoft.com/office/officeart/2005/8/layout/hierarchy2"/>
    <dgm:cxn modelId="{47B2028F-BBB7-A74B-8840-FF5A9F29EFCE}" type="presOf" srcId="{C0D2B721-8BAC-6B47-BF8C-866F1C29FBB8}" destId="{72686556-FA0D-2743-AFED-2677F5189C40}" srcOrd="0" destOrd="0" presId="urn:microsoft.com/office/officeart/2005/8/layout/hierarchy2"/>
    <dgm:cxn modelId="{19E37E91-834F-E84E-A4E4-3CFB03868CC0}" srcId="{FD6FF635-E67E-C34A-B259-BFF98ECDF1D1}" destId="{7C50E63E-3423-5343-ACD5-4AF627374375}" srcOrd="0" destOrd="0" parTransId="{1FF401A9-D29E-5B47-A333-79DC570315D1}" sibTransId="{C0B90BA9-D611-234A-9FD8-0A59CEDDC5A7}"/>
    <dgm:cxn modelId="{A90BFC92-0191-7146-BD32-D65A973CAE71}" srcId="{885006B1-0E43-F044-A8FC-D7964186564E}" destId="{69709004-7BB6-6E47-ACA4-958AF370EEFD}" srcOrd="0" destOrd="0" parTransId="{13E69461-C75A-0F4E-B8AD-8703C0DBF3A4}" sibTransId="{D9EAF64B-CA0C-1A40-A280-FA027B72DD15}"/>
    <dgm:cxn modelId="{BD3CC29D-A266-654A-A628-E03B17838A4F}" type="presOf" srcId="{C0D2B721-8BAC-6B47-BF8C-866F1C29FBB8}" destId="{9C45466E-703D-1240-B9E4-B5E2F2614183}" srcOrd="1" destOrd="0" presId="urn:microsoft.com/office/officeart/2005/8/layout/hierarchy2"/>
    <dgm:cxn modelId="{35310BAE-16D0-4C40-B73E-2743362962C4}" type="presOf" srcId="{785A36B3-20CC-B04C-8AAF-8153EB030C4E}" destId="{AFB2BAB1-8E8F-A746-A5AC-3B1D61CDED68}" srcOrd="0" destOrd="0" presId="urn:microsoft.com/office/officeart/2005/8/layout/hierarchy2"/>
    <dgm:cxn modelId="{550C5FBA-8577-E141-B3F7-86743901A5FC}" type="presOf" srcId="{BDA7D7EB-76FF-4544-A38A-7EB35DF86356}" destId="{8621BF13-B716-D847-A6B4-2BC98FA5D01D}" srcOrd="0" destOrd="0" presId="urn:microsoft.com/office/officeart/2005/8/layout/hierarchy2"/>
    <dgm:cxn modelId="{54996ABD-8F8A-584B-937E-6718318D18FC}" type="presOf" srcId="{885006B1-0E43-F044-A8FC-D7964186564E}" destId="{F99A4A90-C449-834A-B9B7-3F0ADC11B4ED}" srcOrd="0" destOrd="0" presId="urn:microsoft.com/office/officeart/2005/8/layout/hierarchy2"/>
    <dgm:cxn modelId="{CD1F9ABD-855A-1B46-9AB3-B83931DB73A7}" type="presOf" srcId="{7C50E63E-3423-5343-ACD5-4AF627374375}" destId="{E84D6681-8F35-0A46-A17C-A893DAF4A19E}" srcOrd="0" destOrd="0" presId="urn:microsoft.com/office/officeart/2005/8/layout/hierarchy2"/>
    <dgm:cxn modelId="{67E127C3-5A82-574D-B410-92DA2EA5AD48}" srcId="{885006B1-0E43-F044-A8FC-D7964186564E}" destId="{1EF48826-1B28-A141-9E2E-C23A886F63BD}" srcOrd="2" destOrd="0" parTransId="{1F9070D5-F641-4D46-AFCE-7DEA29C0362B}" sibTransId="{CA3FBAD9-6B93-1B48-9D2D-559EB8663F38}"/>
    <dgm:cxn modelId="{0426CEC8-67AC-F845-AE47-AFDBB2962325}" type="presOf" srcId="{DD90281D-9358-9647-A822-0CE60B87D9C3}" destId="{EC1BE2AE-B5F5-6143-984F-492283973684}" srcOrd="0" destOrd="0" presId="urn:microsoft.com/office/officeart/2005/8/layout/hierarchy2"/>
    <dgm:cxn modelId="{3D681ADC-21BC-0B44-A9BC-9E5629952214}" type="presOf" srcId="{BDA7D7EB-76FF-4544-A38A-7EB35DF86356}" destId="{785EF7A9-532F-B94A-99EE-EE0E7A468F48}" srcOrd="1" destOrd="0" presId="urn:microsoft.com/office/officeart/2005/8/layout/hierarchy2"/>
    <dgm:cxn modelId="{31E47DDE-EFA6-2A47-8CA9-C4D2E8C2C0DF}" srcId="{885006B1-0E43-F044-A8FC-D7964186564E}" destId="{3A475E6B-00E3-7945-9E5C-0410C8F71D4E}" srcOrd="1" destOrd="0" parTransId="{7307A7B1-2527-D843-9302-C425EE5F1DD7}" sibTransId="{2A81FC1E-F183-AC4A-9C8E-43301BE8EC2C}"/>
    <dgm:cxn modelId="{BF5764E0-0BF7-6D4B-8AE3-017E10CFF15D}" type="presOf" srcId="{FD6FF635-E67E-C34A-B259-BFF98ECDF1D1}" destId="{F74CAD92-7788-B84B-B852-FB8F2158CA59}" srcOrd="0" destOrd="0" presId="urn:microsoft.com/office/officeart/2005/8/layout/hierarchy2"/>
    <dgm:cxn modelId="{C8E534EA-0175-7B47-8FB9-B0A4E947E2B6}" srcId="{69709004-7BB6-6E47-ACA4-958AF370EEFD}" destId="{D02DE4D5-4290-EA48-A26F-261315C3FEFB}" srcOrd="1" destOrd="0" parTransId="{785A36B3-20CC-B04C-8AAF-8153EB030C4E}" sibTransId="{14B8A634-FFD8-6E47-92DE-9D5B4D529D09}"/>
    <dgm:cxn modelId="{D4BE50FC-98C4-694E-ABC2-C1B605C70CFA}" type="presOf" srcId="{ED78EB59-E7B6-3446-94F5-EE2D4BF98F96}" destId="{E4A783AD-8567-1747-B1F5-F6AB242AB871}" srcOrd="0" destOrd="0" presId="urn:microsoft.com/office/officeart/2005/8/layout/hierarchy2"/>
    <dgm:cxn modelId="{DE1188BE-CFE9-3046-80E6-5CA17CE40FB0}" type="presParOf" srcId="{F99A4A90-C449-834A-B9B7-3F0ADC11B4ED}" destId="{67B41A46-115D-FB41-AA8F-7AD74D41C1A2}" srcOrd="0" destOrd="0" presId="urn:microsoft.com/office/officeart/2005/8/layout/hierarchy2"/>
    <dgm:cxn modelId="{6DCD7C91-D3D6-D04B-9E36-DCEA7276FD2C}" type="presParOf" srcId="{67B41A46-115D-FB41-AA8F-7AD74D41C1A2}" destId="{FC880718-5E7D-B74F-A6EC-12073E14CFA3}" srcOrd="0" destOrd="0" presId="urn:microsoft.com/office/officeart/2005/8/layout/hierarchy2"/>
    <dgm:cxn modelId="{52963519-B1B6-FB4A-A70E-A109C3D083D7}" type="presParOf" srcId="{67B41A46-115D-FB41-AA8F-7AD74D41C1A2}" destId="{EC8AE85C-8788-9C46-B29A-D57F1677CE28}" srcOrd="1" destOrd="0" presId="urn:microsoft.com/office/officeart/2005/8/layout/hierarchy2"/>
    <dgm:cxn modelId="{D3509D56-1A0B-F148-977B-1ADEBFED6855}" type="presParOf" srcId="{EC8AE85C-8788-9C46-B29A-D57F1677CE28}" destId="{8621BF13-B716-D847-A6B4-2BC98FA5D01D}" srcOrd="0" destOrd="0" presId="urn:microsoft.com/office/officeart/2005/8/layout/hierarchy2"/>
    <dgm:cxn modelId="{555AF7F4-81D8-454E-A490-54B8083A8B9C}" type="presParOf" srcId="{8621BF13-B716-D847-A6B4-2BC98FA5D01D}" destId="{785EF7A9-532F-B94A-99EE-EE0E7A468F48}" srcOrd="0" destOrd="0" presId="urn:microsoft.com/office/officeart/2005/8/layout/hierarchy2"/>
    <dgm:cxn modelId="{C383CA1E-A47F-284F-B2C8-E3CFCCE12D43}" type="presParOf" srcId="{EC8AE85C-8788-9C46-B29A-D57F1677CE28}" destId="{0ACE71AA-C950-DC43-9AF6-E50252D7236C}" srcOrd="1" destOrd="0" presId="urn:microsoft.com/office/officeart/2005/8/layout/hierarchy2"/>
    <dgm:cxn modelId="{1BF877DE-08FD-E441-8F8F-2FAB9990F447}" type="presParOf" srcId="{0ACE71AA-C950-DC43-9AF6-E50252D7236C}" destId="{525C6636-9014-254A-AD6D-A6101FD29FA9}" srcOrd="0" destOrd="0" presId="urn:microsoft.com/office/officeart/2005/8/layout/hierarchy2"/>
    <dgm:cxn modelId="{99BE0445-76C9-E142-A1A4-A3C161CA5DC1}" type="presParOf" srcId="{0ACE71AA-C950-DC43-9AF6-E50252D7236C}" destId="{17A03FA3-9253-B44D-8FF9-6214B7EDDB20}" srcOrd="1" destOrd="0" presId="urn:microsoft.com/office/officeart/2005/8/layout/hierarchy2"/>
    <dgm:cxn modelId="{BD22173B-0626-6348-AA89-65A3F54BF72B}" type="presParOf" srcId="{17A03FA3-9253-B44D-8FF9-6214B7EDDB20}" destId="{E4A783AD-8567-1747-B1F5-F6AB242AB871}" srcOrd="0" destOrd="0" presId="urn:microsoft.com/office/officeart/2005/8/layout/hierarchy2"/>
    <dgm:cxn modelId="{8F638D3D-0466-474B-BFA3-0AB936B99C10}" type="presParOf" srcId="{E4A783AD-8567-1747-B1F5-F6AB242AB871}" destId="{ACCC6656-D822-754E-85A2-D7F7BFF5D462}" srcOrd="0" destOrd="0" presId="urn:microsoft.com/office/officeart/2005/8/layout/hierarchy2"/>
    <dgm:cxn modelId="{717CC15C-20DC-6747-8DBF-56EFB4E47700}" type="presParOf" srcId="{17A03FA3-9253-B44D-8FF9-6214B7EDDB20}" destId="{98E993D0-D904-8040-8AEB-D8B25EB013B4}" srcOrd="1" destOrd="0" presId="urn:microsoft.com/office/officeart/2005/8/layout/hierarchy2"/>
    <dgm:cxn modelId="{21706194-1824-7B41-B6AF-6ABF4A6614E6}" type="presParOf" srcId="{98E993D0-D904-8040-8AEB-D8B25EB013B4}" destId="{F74CAD92-7788-B84B-B852-FB8F2158CA59}" srcOrd="0" destOrd="0" presId="urn:microsoft.com/office/officeart/2005/8/layout/hierarchy2"/>
    <dgm:cxn modelId="{2A669E56-0FC0-434D-B74A-ABBD44CE6013}" type="presParOf" srcId="{98E993D0-D904-8040-8AEB-D8B25EB013B4}" destId="{6E44E9D8-CD71-8C4C-B864-572A0FC395CA}" srcOrd="1" destOrd="0" presId="urn:microsoft.com/office/officeart/2005/8/layout/hierarchy2"/>
    <dgm:cxn modelId="{3E935181-A583-8F4A-9375-F0DEF7C0DE0C}" type="presParOf" srcId="{6E44E9D8-CD71-8C4C-B864-572A0FC395CA}" destId="{B6CE6D3F-B46F-904A-B8F5-66BDDE5CE971}" srcOrd="0" destOrd="0" presId="urn:microsoft.com/office/officeart/2005/8/layout/hierarchy2"/>
    <dgm:cxn modelId="{EDAADD2D-FED9-A64A-935F-5B3CE970E057}" type="presParOf" srcId="{B6CE6D3F-B46F-904A-B8F5-66BDDE5CE971}" destId="{030BD8E1-C9D8-B747-8B43-F31E0DD11B6D}" srcOrd="0" destOrd="0" presId="urn:microsoft.com/office/officeart/2005/8/layout/hierarchy2"/>
    <dgm:cxn modelId="{61E186D9-020F-6B4C-B656-CA804292B39D}" type="presParOf" srcId="{6E44E9D8-CD71-8C4C-B864-572A0FC395CA}" destId="{1019D7E2-8C0D-8342-A028-397EC1499460}" srcOrd="1" destOrd="0" presId="urn:microsoft.com/office/officeart/2005/8/layout/hierarchy2"/>
    <dgm:cxn modelId="{4B86D59C-E5FA-724E-91B3-E680180079D1}" type="presParOf" srcId="{1019D7E2-8C0D-8342-A028-397EC1499460}" destId="{E84D6681-8F35-0A46-A17C-A893DAF4A19E}" srcOrd="0" destOrd="0" presId="urn:microsoft.com/office/officeart/2005/8/layout/hierarchy2"/>
    <dgm:cxn modelId="{4225765B-9F60-9E4E-9529-3815FC43C170}" type="presParOf" srcId="{1019D7E2-8C0D-8342-A028-397EC1499460}" destId="{CBF2FD4F-EE15-194A-892F-A87ADFDBBF4C}" srcOrd="1" destOrd="0" presId="urn:microsoft.com/office/officeart/2005/8/layout/hierarchy2"/>
    <dgm:cxn modelId="{8E5105ED-49C9-FF4E-803E-E5C81C07D0CF}" type="presParOf" srcId="{EC8AE85C-8788-9C46-B29A-D57F1677CE28}" destId="{AFB2BAB1-8E8F-A746-A5AC-3B1D61CDED68}" srcOrd="2" destOrd="0" presId="urn:microsoft.com/office/officeart/2005/8/layout/hierarchy2"/>
    <dgm:cxn modelId="{1FF41C90-2279-CF49-9571-81B7795ACCCE}" type="presParOf" srcId="{AFB2BAB1-8E8F-A746-A5AC-3B1D61CDED68}" destId="{523F3516-6264-3448-99DC-A80A1C9786E2}" srcOrd="0" destOrd="0" presId="urn:microsoft.com/office/officeart/2005/8/layout/hierarchy2"/>
    <dgm:cxn modelId="{B84F6246-BFCF-2145-BBE7-E0EA52E9350F}" type="presParOf" srcId="{EC8AE85C-8788-9C46-B29A-D57F1677CE28}" destId="{11B6BDB4-6C6A-6F4A-B391-A396F1A186C6}" srcOrd="3" destOrd="0" presId="urn:microsoft.com/office/officeart/2005/8/layout/hierarchy2"/>
    <dgm:cxn modelId="{26EB77FF-16E8-6746-A61A-499EF4BEA545}" type="presParOf" srcId="{11B6BDB4-6C6A-6F4A-B391-A396F1A186C6}" destId="{EFF6FD0E-F8A7-DB4B-8279-1D50DAD21839}" srcOrd="0" destOrd="0" presId="urn:microsoft.com/office/officeart/2005/8/layout/hierarchy2"/>
    <dgm:cxn modelId="{A1E91A6F-F53E-D64A-B748-4AAFC7723917}" type="presParOf" srcId="{11B6BDB4-6C6A-6F4A-B391-A396F1A186C6}" destId="{E0E45701-4970-9247-BC29-4826A71E31FB}" srcOrd="1" destOrd="0" presId="urn:microsoft.com/office/officeart/2005/8/layout/hierarchy2"/>
    <dgm:cxn modelId="{50CC0A1A-A77C-104A-9C0A-87AC2230125A}" type="presParOf" srcId="{E0E45701-4970-9247-BC29-4826A71E31FB}" destId="{72686556-FA0D-2743-AFED-2677F5189C40}" srcOrd="0" destOrd="0" presId="urn:microsoft.com/office/officeart/2005/8/layout/hierarchy2"/>
    <dgm:cxn modelId="{C4C3F6A9-1F07-7A43-8338-C3FB1F0CE458}" type="presParOf" srcId="{72686556-FA0D-2743-AFED-2677F5189C40}" destId="{9C45466E-703D-1240-B9E4-B5E2F2614183}" srcOrd="0" destOrd="0" presId="urn:microsoft.com/office/officeart/2005/8/layout/hierarchy2"/>
    <dgm:cxn modelId="{047FEB88-D5A8-7A4A-A2A7-DFA4B7C65774}" type="presParOf" srcId="{E0E45701-4970-9247-BC29-4826A71E31FB}" destId="{72B759B6-148D-8D41-AAE1-D0E670FB5AB1}" srcOrd="1" destOrd="0" presId="urn:microsoft.com/office/officeart/2005/8/layout/hierarchy2"/>
    <dgm:cxn modelId="{255624AF-809A-2845-9ACF-E4489D72596C}" type="presParOf" srcId="{72B759B6-148D-8D41-AAE1-D0E670FB5AB1}" destId="{EC1BE2AE-B5F5-6143-984F-492283973684}" srcOrd="0" destOrd="0" presId="urn:microsoft.com/office/officeart/2005/8/layout/hierarchy2"/>
    <dgm:cxn modelId="{49D74497-DB2D-664B-82C1-E77BB344553B}" type="presParOf" srcId="{72B759B6-148D-8D41-AAE1-D0E670FB5AB1}" destId="{83EADBEB-8ADC-CE46-AF7B-8326ABB4FEEF}" srcOrd="1" destOrd="0" presId="urn:microsoft.com/office/officeart/2005/8/layout/hierarchy2"/>
    <dgm:cxn modelId="{EE40303E-39B3-9E41-BD8F-40C5A0287E13}" type="presParOf" srcId="{F99A4A90-C449-834A-B9B7-3F0ADC11B4ED}" destId="{EECB3C35-8D2E-774E-994C-DC2F81EE882F}" srcOrd="1" destOrd="0" presId="urn:microsoft.com/office/officeart/2005/8/layout/hierarchy2"/>
    <dgm:cxn modelId="{DB35ED85-78AA-4949-832F-E44EC931F7F7}" type="presParOf" srcId="{EECB3C35-8D2E-774E-994C-DC2F81EE882F}" destId="{011BA3DD-C7D0-AC40-B8C6-2D1D24E4EF73}" srcOrd="0" destOrd="0" presId="urn:microsoft.com/office/officeart/2005/8/layout/hierarchy2"/>
    <dgm:cxn modelId="{107E0750-D093-F64D-AF5B-BD53426EA6E2}" type="presParOf" srcId="{EECB3C35-8D2E-774E-994C-DC2F81EE882F}" destId="{CAB0406F-12E1-384B-82DB-1F54F5E3D5EB}" srcOrd="1" destOrd="0" presId="urn:microsoft.com/office/officeart/2005/8/layout/hierarchy2"/>
    <dgm:cxn modelId="{010C161D-D7F6-994A-B274-F8F4DEFA5B7E}" type="presParOf" srcId="{F99A4A90-C449-834A-B9B7-3F0ADC11B4ED}" destId="{CE369671-8F56-F049-861B-AAAD6A2FBCDC}" srcOrd="2" destOrd="0" presId="urn:microsoft.com/office/officeart/2005/8/layout/hierarchy2"/>
    <dgm:cxn modelId="{38C73FB2-3AE9-4143-BD72-0295165AB69C}" type="presParOf" srcId="{CE369671-8F56-F049-861B-AAAD6A2FBCDC}" destId="{B54A4D84-482D-BB4C-9E61-8DAF38000EBF}" srcOrd="0" destOrd="0" presId="urn:microsoft.com/office/officeart/2005/8/layout/hierarchy2"/>
    <dgm:cxn modelId="{209181B0-C55B-C34B-A968-133C80F185A6}" type="presParOf" srcId="{CE369671-8F56-F049-861B-AAAD6A2FBCDC}" destId="{8B86CD0D-96E4-FA4D-99F1-054145B4AC75}" srcOrd="1" destOrd="0" presId="urn:microsoft.com/office/officeart/2005/8/layout/hierarchy2"/>
  </dgm:cxnLst>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4A274-18E7-4094-88AC-76CB5B839BA0}">
      <dsp:nvSpPr>
        <dsp:cNvPr id="0" name=""/>
        <dsp:cNvSpPr/>
      </dsp:nvSpPr>
      <dsp:spPr>
        <a:xfrm rot="5400000">
          <a:off x="526323" y="1687697"/>
          <a:ext cx="1498812" cy="1706344"/>
        </a:xfrm>
        <a:prstGeom prst="bentUpArrow">
          <a:avLst>
            <a:gd name="adj1" fmla="val 32840"/>
            <a:gd name="adj2" fmla="val 25000"/>
            <a:gd name="adj3" fmla="val 35780"/>
          </a:avLst>
        </a:prstGeom>
        <a:solidFill>
          <a:schemeClr val="accent2">
            <a:tint val="40000"/>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F6EE5BBB-619B-4BD6-BC19-BB7ED49B47D0}">
      <dsp:nvSpPr>
        <dsp:cNvPr id="0" name=""/>
        <dsp:cNvSpPr/>
      </dsp:nvSpPr>
      <dsp:spPr>
        <a:xfrm>
          <a:off x="168918" y="31037"/>
          <a:ext cx="2443740" cy="1756492"/>
        </a:xfrm>
        <a:prstGeom prst="roundRect">
          <a:avLst>
            <a:gd name="adj" fmla="val 1667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CA" sz="4000" kern="1200" dirty="0">
              <a:latin typeface="Gotham Book Regular"/>
            </a:rPr>
            <a:t>National Policy</a:t>
          </a:r>
        </a:p>
      </dsp:txBody>
      <dsp:txXfrm>
        <a:off x="254678" y="116797"/>
        <a:ext cx="2272220" cy="1584972"/>
      </dsp:txXfrm>
    </dsp:sp>
    <dsp:sp modelId="{6CAF2A14-CD99-4B0C-95AD-AB2B3335E312}">
      <dsp:nvSpPr>
        <dsp:cNvPr id="0" name=""/>
        <dsp:cNvSpPr/>
      </dsp:nvSpPr>
      <dsp:spPr>
        <a:xfrm>
          <a:off x="2652347" y="194672"/>
          <a:ext cx="1835075" cy="1427440"/>
        </a:xfrm>
        <a:prstGeom prst="rect">
          <a:avLst/>
        </a:prstGeom>
        <a:noFill/>
        <a:ln>
          <a:noFill/>
        </a:ln>
        <a:effectLst/>
      </dsp:spPr>
      <dsp:style>
        <a:lnRef idx="0">
          <a:scrgbClr r="0" g="0" b="0"/>
        </a:lnRef>
        <a:fillRef idx="0">
          <a:scrgbClr r="0" g="0" b="0"/>
        </a:fillRef>
        <a:effectRef idx="0">
          <a:scrgbClr r="0" g="0" b="0"/>
        </a:effectRef>
        <a:fontRef idx="minor"/>
      </dsp:style>
    </dsp:sp>
    <dsp:sp modelId="{5A5786B2-4E99-4782-9447-9247EEA5E9F0}">
      <dsp:nvSpPr>
        <dsp:cNvPr id="0" name=""/>
        <dsp:cNvSpPr/>
      </dsp:nvSpPr>
      <dsp:spPr>
        <a:xfrm rot="5400000">
          <a:off x="2638894" y="3671611"/>
          <a:ext cx="1498812" cy="1706344"/>
        </a:xfrm>
        <a:prstGeom prst="bentUpArrow">
          <a:avLst>
            <a:gd name="adj1" fmla="val 32840"/>
            <a:gd name="adj2" fmla="val 25000"/>
            <a:gd name="adj3" fmla="val 35780"/>
          </a:avLst>
        </a:prstGeom>
        <a:solidFill>
          <a:schemeClr val="accent2">
            <a:tint val="40000"/>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2EAD57A5-BC13-448B-AFC2-16190FC121F2}">
      <dsp:nvSpPr>
        <dsp:cNvPr id="0" name=""/>
        <dsp:cNvSpPr/>
      </dsp:nvSpPr>
      <dsp:spPr>
        <a:xfrm>
          <a:off x="2241800" y="2010147"/>
          <a:ext cx="2523117" cy="1766100"/>
        </a:xfrm>
        <a:prstGeom prst="roundRect">
          <a:avLst>
            <a:gd name="adj" fmla="val 1667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CA" sz="4000" kern="1200" dirty="0">
              <a:latin typeface="Gotham Book Regular"/>
            </a:rPr>
            <a:t>Provincial Policy</a:t>
          </a:r>
        </a:p>
      </dsp:txBody>
      <dsp:txXfrm>
        <a:off x="2328029" y="2096376"/>
        <a:ext cx="2350659" cy="1593642"/>
      </dsp:txXfrm>
    </dsp:sp>
    <dsp:sp modelId="{4367EC17-2990-4E6E-AFE2-7A4C2DA1F476}">
      <dsp:nvSpPr>
        <dsp:cNvPr id="0" name=""/>
        <dsp:cNvSpPr/>
      </dsp:nvSpPr>
      <dsp:spPr>
        <a:xfrm>
          <a:off x="4972098" y="2142200"/>
          <a:ext cx="2608633" cy="1516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ctr" defTabSz="1244600">
            <a:lnSpc>
              <a:spcPct val="90000"/>
            </a:lnSpc>
            <a:spcBef>
              <a:spcPct val="0"/>
            </a:spcBef>
            <a:spcAft>
              <a:spcPct val="15000"/>
            </a:spcAft>
            <a:buChar char="•"/>
          </a:pPr>
          <a:r>
            <a:rPr lang="en-CA" sz="2800" kern="1200">
              <a:latin typeface="Gotham Book Regular"/>
            </a:rPr>
            <a:t>Impacted by Provincial Requirements</a:t>
          </a:r>
          <a:endParaRPr lang="en-CA" sz="2800" kern="1200" dirty="0">
            <a:latin typeface="Gotham Book Regular"/>
          </a:endParaRPr>
        </a:p>
      </dsp:txBody>
      <dsp:txXfrm>
        <a:off x="4972098" y="2142200"/>
        <a:ext cx="2608633" cy="1516312"/>
      </dsp:txXfrm>
    </dsp:sp>
    <dsp:sp modelId="{84470537-2A46-4E54-9C0A-C454F41F6ADA}">
      <dsp:nvSpPr>
        <dsp:cNvPr id="0" name=""/>
        <dsp:cNvSpPr/>
      </dsp:nvSpPr>
      <dsp:spPr>
        <a:xfrm>
          <a:off x="4314682" y="3994061"/>
          <a:ext cx="2523117" cy="1766100"/>
        </a:xfrm>
        <a:prstGeom prst="roundRect">
          <a:avLst>
            <a:gd name="adj" fmla="val 1667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CA" sz="4000" kern="1200" dirty="0">
              <a:latin typeface="Gotham Book Regular"/>
            </a:rPr>
            <a:t>Local Policy</a:t>
          </a:r>
        </a:p>
      </dsp:txBody>
      <dsp:txXfrm>
        <a:off x="4400911" y="4080290"/>
        <a:ext cx="2350659" cy="1593642"/>
      </dsp:txXfrm>
    </dsp:sp>
    <dsp:sp modelId="{807F8499-9BB5-4ED1-AED6-60AD9487563E}">
      <dsp:nvSpPr>
        <dsp:cNvPr id="0" name=""/>
        <dsp:cNvSpPr/>
      </dsp:nvSpPr>
      <dsp:spPr>
        <a:xfrm>
          <a:off x="6837800" y="4162499"/>
          <a:ext cx="1835075" cy="142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228600" lvl="1" indent="-228600" algn="ctr" defTabSz="1022350">
            <a:lnSpc>
              <a:spcPct val="90000"/>
            </a:lnSpc>
            <a:spcBef>
              <a:spcPct val="0"/>
            </a:spcBef>
            <a:spcAft>
              <a:spcPct val="15000"/>
            </a:spcAft>
            <a:buChar char="•"/>
          </a:pPr>
          <a:r>
            <a:rPr lang="en-CA" sz="2300" kern="1200">
              <a:latin typeface="Gotham Book Regular"/>
            </a:rPr>
            <a:t>Impacted by Local Regulations </a:t>
          </a:r>
          <a:endParaRPr lang="en-CA" sz="2300" kern="1200" dirty="0">
            <a:latin typeface="Gotham Book Regular"/>
          </a:endParaRPr>
        </a:p>
      </dsp:txBody>
      <dsp:txXfrm>
        <a:off x="6837800" y="4162499"/>
        <a:ext cx="1835075" cy="1427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80718-5E7D-B74F-A6EC-12073E14CFA3}">
      <dsp:nvSpPr>
        <dsp:cNvPr id="0" name=""/>
        <dsp:cNvSpPr/>
      </dsp:nvSpPr>
      <dsp:spPr>
        <a:xfrm>
          <a:off x="13665" y="3109760"/>
          <a:ext cx="1947472" cy="9737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OSIC</a:t>
          </a:r>
        </a:p>
        <a:p>
          <a:pPr marL="0" lvl="0" indent="0" algn="ctr" defTabSz="889000">
            <a:lnSpc>
              <a:spcPct val="90000"/>
            </a:lnSpc>
            <a:spcBef>
              <a:spcPct val="0"/>
            </a:spcBef>
            <a:spcAft>
              <a:spcPct val="35000"/>
            </a:spcAft>
            <a:buNone/>
          </a:pPr>
          <a:r>
            <a:rPr lang="en-US" sz="2000" kern="1200" dirty="0"/>
            <a:t>Complaint Form</a:t>
          </a:r>
        </a:p>
      </dsp:txBody>
      <dsp:txXfrm>
        <a:off x="42185" y="3138280"/>
        <a:ext cx="1890432" cy="916696"/>
      </dsp:txXfrm>
    </dsp:sp>
    <dsp:sp modelId="{8621BF13-B716-D847-A6B4-2BC98FA5D01D}">
      <dsp:nvSpPr>
        <dsp:cNvPr id="0" name=""/>
        <dsp:cNvSpPr/>
      </dsp:nvSpPr>
      <dsp:spPr>
        <a:xfrm rot="18604949">
          <a:off x="1745723" y="3120543"/>
          <a:ext cx="1209817" cy="26517"/>
        </a:xfrm>
        <a:custGeom>
          <a:avLst/>
          <a:gdLst/>
          <a:ahLst/>
          <a:cxnLst/>
          <a:rect l="0" t="0" r="0" b="0"/>
          <a:pathLst>
            <a:path>
              <a:moveTo>
                <a:pt x="0" y="13258"/>
              </a:moveTo>
              <a:lnTo>
                <a:pt x="1209817" y="132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20386" y="3103557"/>
        <a:ext cx="60490" cy="60490"/>
      </dsp:txXfrm>
    </dsp:sp>
    <dsp:sp modelId="{525C6636-9014-254A-AD6D-A6101FD29FA9}">
      <dsp:nvSpPr>
        <dsp:cNvPr id="0" name=""/>
        <dsp:cNvSpPr/>
      </dsp:nvSpPr>
      <dsp:spPr>
        <a:xfrm>
          <a:off x="2740126" y="1848290"/>
          <a:ext cx="2536602" cy="16453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Identified as not a UCCMS Participant and/or not a UCCMS related breach</a:t>
          </a:r>
        </a:p>
      </dsp:txBody>
      <dsp:txXfrm>
        <a:off x="2788317" y="1896481"/>
        <a:ext cx="2440220" cy="1548988"/>
      </dsp:txXfrm>
    </dsp:sp>
    <dsp:sp modelId="{E4A783AD-8567-1747-B1F5-F6AB242AB871}">
      <dsp:nvSpPr>
        <dsp:cNvPr id="0" name=""/>
        <dsp:cNvSpPr/>
      </dsp:nvSpPr>
      <dsp:spPr>
        <a:xfrm>
          <a:off x="5276728" y="2657717"/>
          <a:ext cx="778988" cy="26517"/>
        </a:xfrm>
        <a:custGeom>
          <a:avLst/>
          <a:gdLst/>
          <a:ahLst/>
          <a:cxnLst/>
          <a:rect l="0" t="0" r="0" b="0"/>
          <a:pathLst>
            <a:path>
              <a:moveTo>
                <a:pt x="0" y="13258"/>
              </a:moveTo>
              <a:lnTo>
                <a:pt x="778988" y="132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46748" y="2651501"/>
        <a:ext cx="38949" cy="38949"/>
      </dsp:txXfrm>
    </dsp:sp>
    <dsp:sp modelId="{F74CAD92-7788-B84B-B852-FB8F2158CA59}">
      <dsp:nvSpPr>
        <dsp:cNvPr id="0" name=""/>
        <dsp:cNvSpPr/>
      </dsp:nvSpPr>
      <dsp:spPr>
        <a:xfrm>
          <a:off x="6055717" y="1584670"/>
          <a:ext cx="2458333" cy="2172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SDRCC redirects to </a:t>
          </a:r>
        </a:p>
        <a:p>
          <a:pPr marL="0" lvl="0" indent="0" algn="ctr" defTabSz="889000">
            <a:lnSpc>
              <a:spcPct val="90000"/>
            </a:lnSpc>
            <a:spcBef>
              <a:spcPct val="0"/>
            </a:spcBef>
            <a:spcAft>
              <a:spcPct val="35000"/>
            </a:spcAft>
            <a:buNone/>
          </a:pPr>
          <a:r>
            <a:rPr lang="en-US" sz="2000" kern="1200" dirty="0"/>
            <a:t>ITP Sport </a:t>
          </a:r>
        </a:p>
        <a:p>
          <a:pPr marL="0" lvl="0" indent="0" algn="ctr" defTabSz="889000">
            <a:lnSpc>
              <a:spcPct val="90000"/>
            </a:lnSpc>
            <a:spcBef>
              <a:spcPct val="0"/>
            </a:spcBef>
            <a:spcAft>
              <a:spcPct val="35000"/>
            </a:spcAft>
            <a:buNone/>
          </a:pPr>
          <a:r>
            <a:rPr lang="en-US" sz="2000" kern="1200" dirty="0"/>
            <a:t>(Provincial Government)</a:t>
          </a:r>
        </a:p>
      </dsp:txBody>
      <dsp:txXfrm>
        <a:off x="6119351" y="1648304"/>
        <a:ext cx="2331065" cy="2045341"/>
      </dsp:txXfrm>
    </dsp:sp>
    <dsp:sp modelId="{B6CE6D3F-B46F-904A-B8F5-66BDDE5CE971}">
      <dsp:nvSpPr>
        <dsp:cNvPr id="0" name=""/>
        <dsp:cNvSpPr/>
      </dsp:nvSpPr>
      <dsp:spPr>
        <a:xfrm>
          <a:off x="8514051" y="2657717"/>
          <a:ext cx="778988" cy="26517"/>
        </a:xfrm>
        <a:custGeom>
          <a:avLst/>
          <a:gdLst/>
          <a:ahLst/>
          <a:cxnLst/>
          <a:rect l="0" t="0" r="0" b="0"/>
          <a:pathLst>
            <a:path>
              <a:moveTo>
                <a:pt x="0" y="13258"/>
              </a:moveTo>
              <a:lnTo>
                <a:pt x="778988" y="132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884070" y="2651501"/>
        <a:ext cx="38949" cy="38949"/>
      </dsp:txXfrm>
    </dsp:sp>
    <dsp:sp modelId="{E84D6681-8F35-0A46-A17C-A893DAF4A19E}">
      <dsp:nvSpPr>
        <dsp:cNvPr id="0" name=""/>
        <dsp:cNvSpPr/>
      </dsp:nvSpPr>
      <dsp:spPr>
        <a:xfrm>
          <a:off x="9293040" y="820029"/>
          <a:ext cx="2567430" cy="37018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Based on policy</a:t>
          </a:r>
        </a:p>
        <a:p>
          <a:pPr marL="0" lvl="0" indent="0" algn="ctr" defTabSz="800100">
            <a:lnSpc>
              <a:spcPct val="90000"/>
            </a:lnSpc>
            <a:spcBef>
              <a:spcPct val="0"/>
            </a:spcBef>
            <a:spcAft>
              <a:spcPct val="35000"/>
            </a:spcAft>
            <a:buNone/>
          </a:pPr>
          <a:r>
            <a:rPr lang="en-US" sz="1800" kern="1200" dirty="0"/>
            <a:t>ITP determines if National/Provincial /Community Level</a:t>
          </a:r>
        </a:p>
        <a:p>
          <a:pPr marL="0" lvl="0" indent="0" algn="ctr" defTabSz="800100">
            <a:lnSpc>
              <a:spcPct val="90000"/>
            </a:lnSpc>
            <a:spcBef>
              <a:spcPct val="0"/>
            </a:spcBef>
            <a:spcAft>
              <a:spcPct val="35000"/>
            </a:spcAft>
            <a:buNone/>
          </a:pPr>
          <a:endParaRPr lang="en-US" sz="1800" kern="1200" dirty="0"/>
        </a:p>
        <a:p>
          <a:pPr marL="0" lvl="0" indent="0" algn="ctr" defTabSz="800100">
            <a:lnSpc>
              <a:spcPct val="90000"/>
            </a:lnSpc>
            <a:spcBef>
              <a:spcPct val="0"/>
            </a:spcBef>
            <a:spcAft>
              <a:spcPct val="35000"/>
            </a:spcAft>
            <a:buNone/>
          </a:pPr>
          <a:r>
            <a:rPr lang="en-US" sz="1800" kern="1200" dirty="0"/>
            <a:t>ITP determines Process #1 -Non UCCMS/Minor complaint</a:t>
          </a:r>
        </a:p>
        <a:p>
          <a:pPr marL="0" lvl="0" indent="0" algn="ctr" defTabSz="800100">
            <a:lnSpc>
              <a:spcPct val="90000"/>
            </a:lnSpc>
            <a:spcBef>
              <a:spcPct val="0"/>
            </a:spcBef>
            <a:spcAft>
              <a:spcPct val="35000"/>
            </a:spcAft>
            <a:buNone/>
          </a:pPr>
          <a:r>
            <a:rPr lang="en-US" sz="1800" kern="1200" dirty="0"/>
            <a:t>Process #2 – UCCMS/Major</a:t>
          </a:r>
        </a:p>
      </dsp:txBody>
      <dsp:txXfrm>
        <a:off x="9368237" y="895226"/>
        <a:ext cx="2417036" cy="3551497"/>
      </dsp:txXfrm>
    </dsp:sp>
    <dsp:sp modelId="{AFB2BAB1-8E8F-A746-A5AC-3B1D61CDED68}">
      <dsp:nvSpPr>
        <dsp:cNvPr id="0" name=""/>
        <dsp:cNvSpPr/>
      </dsp:nvSpPr>
      <dsp:spPr>
        <a:xfrm rot="3353514">
          <a:off x="1668636" y="4134738"/>
          <a:ext cx="1331838" cy="26517"/>
        </a:xfrm>
        <a:custGeom>
          <a:avLst/>
          <a:gdLst/>
          <a:ahLst/>
          <a:cxnLst/>
          <a:rect l="0" t="0" r="0" b="0"/>
          <a:pathLst>
            <a:path>
              <a:moveTo>
                <a:pt x="0" y="13258"/>
              </a:moveTo>
              <a:lnTo>
                <a:pt x="1331838" y="132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01259" y="4114701"/>
        <a:ext cx="66591" cy="66591"/>
      </dsp:txXfrm>
    </dsp:sp>
    <dsp:sp modelId="{EFF6FD0E-F8A7-DB4B-8279-1D50DAD21839}">
      <dsp:nvSpPr>
        <dsp:cNvPr id="0" name=""/>
        <dsp:cNvSpPr/>
      </dsp:nvSpPr>
      <dsp:spPr>
        <a:xfrm>
          <a:off x="2707973" y="4038612"/>
          <a:ext cx="2570001" cy="13215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If respondent is UCCMS Participant &amp; UCCMS breach</a:t>
          </a:r>
        </a:p>
        <a:p>
          <a:pPr marL="0" lvl="0" indent="0" algn="ctr" defTabSz="889000">
            <a:lnSpc>
              <a:spcPct val="90000"/>
            </a:lnSpc>
            <a:spcBef>
              <a:spcPct val="0"/>
            </a:spcBef>
            <a:spcAft>
              <a:spcPct val="35000"/>
            </a:spcAft>
            <a:buNone/>
          </a:pPr>
          <a:r>
            <a:rPr lang="en-US" sz="2000" kern="1200" dirty="0"/>
            <a:t>(see list identified)</a:t>
          </a:r>
        </a:p>
      </dsp:txBody>
      <dsp:txXfrm>
        <a:off x="2746679" y="4077318"/>
        <a:ext cx="2492589" cy="1244094"/>
      </dsp:txXfrm>
    </dsp:sp>
    <dsp:sp modelId="{72686556-FA0D-2743-AFED-2677F5189C40}">
      <dsp:nvSpPr>
        <dsp:cNvPr id="0" name=""/>
        <dsp:cNvSpPr/>
      </dsp:nvSpPr>
      <dsp:spPr>
        <a:xfrm rot="21535794">
          <a:off x="5277904" y="4678531"/>
          <a:ext cx="811283" cy="26517"/>
        </a:xfrm>
        <a:custGeom>
          <a:avLst/>
          <a:gdLst/>
          <a:ahLst/>
          <a:cxnLst/>
          <a:rect l="0" t="0" r="0" b="0"/>
          <a:pathLst>
            <a:path>
              <a:moveTo>
                <a:pt x="0" y="13258"/>
              </a:moveTo>
              <a:lnTo>
                <a:pt x="811283" y="132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63263" y="4671508"/>
        <a:ext cx="40564" cy="40564"/>
      </dsp:txXfrm>
    </dsp:sp>
    <dsp:sp modelId="{EC1BE2AE-B5F5-6143-984F-492283973684}">
      <dsp:nvSpPr>
        <dsp:cNvPr id="0" name=""/>
        <dsp:cNvSpPr/>
      </dsp:nvSpPr>
      <dsp:spPr>
        <a:xfrm>
          <a:off x="6089116" y="3903341"/>
          <a:ext cx="2489298" cy="15617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OSIC will Manage </a:t>
          </a:r>
        </a:p>
        <a:p>
          <a:pPr marL="0" lvl="0" indent="0" algn="ctr" defTabSz="889000">
            <a:lnSpc>
              <a:spcPct val="90000"/>
            </a:lnSpc>
            <a:spcBef>
              <a:spcPct val="0"/>
            </a:spcBef>
            <a:spcAft>
              <a:spcPct val="35000"/>
            </a:spcAft>
            <a:buNone/>
          </a:pPr>
          <a:r>
            <a:rPr lang="en-US" sz="1600" kern="1200" dirty="0"/>
            <a:t>Sport Canada funds</a:t>
          </a:r>
        </a:p>
      </dsp:txBody>
      <dsp:txXfrm>
        <a:off x="6134858" y="3949083"/>
        <a:ext cx="2397814" cy="1470262"/>
      </dsp:txXfrm>
    </dsp:sp>
    <dsp:sp modelId="{011BA3DD-C7D0-AC40-B8C6-2D1D24E4EF73}">
      <dsp:nvSpPr>
        <dsp:cNvPr id="0" name=""/>
        <dsp:cNvSpPr/>
      </dsp:nvSpPr>
      <dsp:spPr>
        <a:xfrm>
          <a:off x="362749" y="5767145"/>
          <a:ext cx="2661279" cy="70707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If complaint not valid, doesn’t go anywhere</a:t>
          </a:r>
        </a:p>
      </dsp:txBody>
      <dsp:txXfrm>
        <a:off x="383459" y="5787855"/>
        <a:ext cx="2619859" cy="665658"/>
      </dsp:txXfrm>
    </dsp:sp>
    <dsp:sp modelId="{B54A4D84-482D-BB4C-9E61-8DAF38000EBF}">
      <dsp:nvSpPr>
        <dsp:cNvPr id="0" name=""/>
        <dsp:cNvSpPr/>
      </dsp:nvSpPr>
      <dsp:spPr>
        <a:xfrm>
          <a:off x="546688" y="607735"/>
          <a:ext cx="1945914" cy="70707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Canadian Sport Helpline</a:t>
          </a:r>
        </a:p>
      </dsp:txBody>
      <dsp:txXfrm>
        <a:off x="567398" y="628445"/>
        <a:ext cx="1904494" cy="665658"/>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9AA60D-5DFC-6C49-BF4C-34456D2682F7}" type="datetimeFigureOut">
              <a:rPr lang="en-CA" smtClean="0"/>
              <a:t>29/01/2024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3390C-8510-C44B-B228-2E08D0B9B1D8}" type="slidenum">
              <a:rPr lang="en-CA" smtClean="0"/>
              <a:t>‹#›</a:t>
            </a:fld>
            <a:endParaRPr lang="en-CA"/>
          </a:p>
        </p:txBody>
      </p:sp>
    </p:spTree>
    <p:extLst>
      <p:ext uri="{BB962C8B-B14F-4D97-AF65-F5344CB8AC3E}">
        <p14:creationId xmlns:p14="http://schemas.microsoft.com/office/powerpoint/2010/main" val="3093034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Note that Sail Canada adopted on November 22</a:t>
            </a:r>
            <a:r>
              <a:rPr lang="en-CA" baseline="30000" dirty="0"/>
              <a:t>nd</a:t>
            </a:r>
            <a:r>
              <a:rPr lang="en-CA" dirty="0"/>
              <a:t> 2022</a:t>
            </a:r>
          </a:p>
        </p:txBody>
      </p:sp>
      <p:sp>
        <p:nvSpPr>
          <p:cNvPr id="4" name="Slide Number Placeholder 3"/>
          <p:cNvSpPr>
            <a:spLocks noGrp="1"/>
          </p:cNvSpPr>
          <p:nvPr>
            <p:ph type="sldNum" sz="quarter" idx="5"/>
          </p:nvPr>
        </p:nvSpPr>
        <p:spPr/>
        <p:txBody>
          <a:bodyPr/>
          <a:lstStyle/>
          <a:p>
            <a:fld id="{4073390C-8510-C44B-B228-2E08D0B9B1D8}" type="slidenum">
              <a:rPr lang="en-CA" smtClean="0"/>
              <a:t>4</a:t>
            </a:fld>
            <a:endParaRPr lang="en-CA"/>
          </a:p>
        </p:txBody>
      </p:sp>
    </p:spTree>
    <p:extLst>
      <p:ext uri="{BB962C8B-B14F-4D97-AF65-F5344CB8AC3E}">
        <p14:creationId xmlns:p14="http://schemas.microsoft.com/office/powerpoint/2010/main" val="396530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Highlight that in addition to the Code of Conduct with base expectations we adopted the UCCMS which highlights serious behaviours that will not be tolerated.</a:t>
            </a:r>
          </a:p>
        </p:txBody>
      </p:sp>
      <p:sp>
        <p:nvSpPr>
          <p:cNvPr id="4" name="Slide Number Placeholder 3"/>
          <p:cNvSpPr>
            <a:spLocks noGrp="1"/>
          </p:cNvSpPr>
          <p:nvPr>
            <p:ph type="sldNum" sz="quarter" idx="5"/>
          </p:nvPr>
        </p:nvSpPr>
        <p:spPr/>
        <p:txBody>
          <a:bodyPr/>
          <a:lstStyle/>
          <a:p>
            <a:fld id="{4073390C-8510-C44B-B228-2E08D0B9B1D8}" type="slidenum">
              <a:rPr lang="en-CA" smtClean="0"/>
              <a:t>7</a:t>
            </a:fld>
            <a:endParaRPr lang="en-CA"/>
          </a:p>
        </p:txBody>
      </p:sp>
    </p:spTree>
    <p:extLst>
      <p:ext uri="{BB962C8B-B14F-4D97-AF65-F5344CB8AC3E}">
        <p14:creationId xmlns:p14="http://schemas.microsoft.com/office/powerpoint/2010/main" val="970198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073390C-8510-C44B-B228-2E08D0B9B1D8}" type="slidenum">
              <a:rPr lang="en-CA" smtClean="0"/>
              <a:t>9</a:t>
            </a:fld>
            <a:endParaRPr lang="en-CA"/>
          </a:p>
        </p:txBody>
      </p:sp>
    </p:spTree>
    <p:extLst>
      <p:ext uri="{BB962C8B-B14F-4D97-AF65-F5344CB8AC3E}">
        <p14:creationId xmlns:p14="http://schemas.microsoft.com/office/powerpoint/2010/main" val="3992947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Highlight the reporting system is independent – not to come to club President or to PSA staff/Board</a:t>
            </a:r>
          </a:p>
        </p:txBody>
      </p:sp>
      <p:sp>
        <p:nvSpPr>
          <p:cNvPr id="4" name="Slide Number Placeholder 3"/>
          <p:cNvSpPr>
            <a:spLocks noGrp="1"/>
          </p:cNvSpPr>
          <p:nvPr>
            <p:ph type="sldNum" sz="quarter" idx="5"/>
          </p:nvPr>
        </p:nvSpPr>
        <p:spPr/>
        <p:txBody>
          <a:bodyPr/>
          <a:lstStyle/>
          <a:p>
            <a:fld id="{4073390C-8510-C44B-B228-2E08D0B9B1D8}" type="slidenum">
              <a:rPr lang="en-CA" smtClean="0"/>
              <a:t>10</a:t>
            </a:fld>
            <a:endParaRPr lang="en-CA"/>
          </a:p>
        </p:txBody>
      </p:sp>
    </p:spTree>
    <p:extLst>
      <p:ext uri="{BB962C8B-B14F-4D97-AF65-F5344CB8AC3E}">
        <p14:creationId xmlns:p14="http://schemas.microsoft.com/office/powerpoint/2010/main" val="952698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Discuss importance of independent professional triaging</a:t>
            </a:r>
          </a:p>
        </p:txBody>
      </p:sp>
      <p:sp>
        <p:nvSpPr>
          <p:cNvPr id="4" name="Slide Number Placeholder 3"/>
          <p:cNvSpPr>
            <a:spLocks noGrp="1"/>
          </p:cNvSpPr>
          <p:nvPr>
            <p:ph type="sldNum" sz="quarter" idx="5"/>
          </p:nvPr>
        </p:nvSpPr>
        <p:spPr/>
        <p:txBody>
          <a:bodyPr/>
          <a:lstStyle/>
          <a:p>
            <a:fld id="{4073390C-8510-C44B-B228-2E08D0B9B1D8}" type="slidenum">
              <a:rPr lang="en-CA" smtClean="0"/>
              <a:t>13</a:t>
            </a:fld>
            <a:endParaRPr lang="en-CA"/>
          </a:p>
        </p:txBody>
      </p:sp>
    </p:spTree>
    <p:extLst>
      <p:ext uri="{BB962C8B-B14F-4D97-AF65-F5344CB8AC3E}">
        <p14:creationId xmlns:p14="http://schemas.microsoft.com/office/powerpoint/2010/main" val="1876825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Pressure is off clubs to manage if a situation with a coach or official arises</a:t>
            </a:r>
          </a:p>
        </p:txBody>
      </p:sp>
      <p:sp>
        <p:nvSpPr>
          <p:cNvPr id="4" name="Slide Number Placeholder 3"/>
          <p:cNvSpPr>
            <a:spLocks noGrp="1"/>
          </p:cNvSpPr>
          <p:nvPr>
            <p:ph type="sldNum" sz="quarter" idx="5"/>
          </p:nvPr>
        </p:nvSpPr>
        <p:spPr/>
        <p:txBody>
          <a:bodyPr/>
          <a:lstStyle/>
          <a:p>
            <a:fld id="{4073390C-8510-C44B-B228-2E08D0B9B1D8}" type="slidenum">
              <a:rPr lang="en-CA" smtClean="0"/>
              <a:t>14</a:t>
            </a:fld>
            <a:endParaRPr lang="en-CA"/>
          </a:p>
        </p:txBody>
      </p:sp>
    </p:spTree>
    <p:extLst>
      <p:ext uri="{BB962C8B-B14F-4D97-AF65-F5344CB8AC3E}">
        <p14:creationId xmlns:p14="http://schemas.microsoft.com/office/powerpoint/2010/main" val="3157769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Adam/Jen</a:t>
            </a:r>
          </a:p>
        </p:txBody>
      </p:sp>
    </p:spTree>
    <p:extLst>
      <p:ext uri="{BB962C8B-B14F-4D97-AF65-F5344CB8AC3E}">
        <p14:creationId xmlns:p14="http://schemas.microsoft.com/office/powerpoint/2010/main" val="393347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503E8-A7DD-5352-1A4B-E5296CF3B6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4EA9D51-F227-439A-9554-2E849D8C4A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58C61DE-419A-22E8-C19B-DD2DEAD10CF0}"/>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5" name="Footer Placeholder 4">
            <a:extLst>
              <a:ext uri="{FF2B5EF4-FFF2-40B4-BE49-F238E27FC236}">
                <a16:creationId xmlns:a16="http://schemas.microsoft.com/office/drawing/2014/main" id="{CF77C66E-E7BA-3063-5270-7CD645B1B02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9748C34-2E59-E551-2D07-F6F950631AA7}"/>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1503850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A3A0D-27EE-1CBB-658D-C88D7BCEC0B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52A7DAC-D4CC-8A2C-92C3-76CBE73748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D3CCC93-C212-870E-A391-1CB9BD1541A9}"/>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5" name="Footer Placeholder 4">
            <a:extLst>
              <a:ext uri="{FF2B5EF4-FFF2-40B4-BE49-F238E27FC236}">
                <a16:creationId xmlns:a16="http://schemas.microsoft.com/office/drawing/2014/main" id="{86D454AE-941B-98BA-68DF-63F17C76F12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F35D60F-B460-FD11-A7CE-FB4ED0B821FC}"/>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1500819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DD4974-23AD-CB28-F544-CE2A538FE0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DE43DF0-D40D-BEA5-4401-693725CB2F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DB4295D-F78F-0855-B527-F0A6AE07DECD}"/>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5" name="Footer Placeholder 4">
            <a:extLst>
              <a:ext uri="{FF2B5EF4-FFF2-40B4-BE49-F238E27FC236}">
                <a16:creationId xmlns:a16="http://schemas.microsoft.com/office/drawing/2014/main" id="{AB91B9B8-2B37-2DFB-8457-40F74EE9398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5C43BE8-825D-F2BD-1447-57C5A723C230}"/>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1446260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FAFFA-A154-BC5A-E93D-6DFA3E0C3EC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B66469D-F400-F34F-9D11-74BA200003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100882-3630-455E-6B6A-812A76C6D509}"/>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5" name="Footer Placeholder 4">
            <a:extLst>
              <a:ext uri="{FF2B5EF4-FFF2-40B4-BE49-F238E27FC236}">
                <a16:creationId xmlns:a16="http://schemas.microsoft.com/office/drawing/2014/main" id="{1014DB2D-5877-D43D-FC7C-76C13E6A18D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300D96B-8151-801C-ACFA-FD87E426DAB0}"/>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1008180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57F3-C0E0-783E-7A7B-E4E26BAFF1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AC9C2A7-25BA-82FA-1C8F-DC8878D8B7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85730A-C098-7D74-65ED-C757F6938BDD}"/>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5" name="Footer Placeholder 4">
            <a:extLst>
              <a:ext uri="{FF2B5EF4-FFF2-40B4-BE49-F238E27FC236}">
                <a16:creationId xmlns:a16="http://schemas.microsoft.com/office/drawing/2014/main" id="{71D8AFE2-6F5D-413F-1004-7C0B18DFC19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9A1833-0449-4F18-104A-DBF89FDE43E6}"/>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141644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DEA06-47BA-0BA9-AF44-D8D9C3AAA98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3AC7899-540F-CA7E-764E-0ABBEF4815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3AD468B-23A4-13F1-915B-59C48BA621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CA40F52-E317-9DC3-2A82-15DF66C135FC}"/>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6" name="Footer Placeholder 5">
            <a:extLst>
              <a:ext uri="{FF2B5EF4-FFF2-40B4-BE49-F238E27FC236}">
                <a16:creationId xmlns:a16="http://schemas.microsoft.com/office/drawing/2014/main" id="{4CCDD713-51F1-E106-58BE-294EC612733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3186DD3-A705-DF66-FF3C-0E4E5FE6DBF1}"/>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231161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00F3D-56D8-3D48-388F-368DE2F59ED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1E6D464-9F46-C7E6-BB65-2DE3ADB160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97D06D-BDB3-A112-BFE1-DAB660344A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E8B1F48-E2CE-6500-6B99-6C7D680494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2F73F1-671F-2E37-BDB5-C86D224E4F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B12FD8F-C374-13E4-FA58-BE46F1D83DDE}"/>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8" name="Footer Placeholder 7">
            <a:extLst>
              <a:ext uri="{FF2B5EF4-FFF2-40B4-BE49-F238E27FC236}">
                <a16:creationId xmlns:a16="http://schemas.microsoft.com/office/drawing/2014/main" id="{4D543376-1F9D-FFE4-8A56-2B4092791644}"/>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43AC0C9-5C49-C047-B43D-E43834374584}"/>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3675631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92A78-0390-B61A-8BF5-CE5E6F3A121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2B3F016-B2AF-07D5-39EA-8863DDAC0A68}"/>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4" name="Footer Placeholder 3">
            <a:extLst>
              <a:ext uri="{FF2B5EF4-FFF2-40B4-BE49-F238E27FC236}">
                <a16:creationId xmlns:a16="http://schemas.microsoft.com/office/drawing/2014/main" id="{023895EE-51E3-5E4B-8B55-EDA7E115190F}"/>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561BC91-446D-3A62-24A9-D44A26B11D3E}"/>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762510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21BD6F-F17B-CD08-A975-8BAC7EE31A7B}"/>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3" name="Footer Placeholder 2">
            <a:extLst>
              <a:ext uri="{FF2B5EF4-FFF2-40B4-BE49-F238E27FC236}">
                <a16:creationId xmlns:a16="http://schemas.microsoft.com/office/drawing/2014/main" id="{36A6C388-F0DA-AFEF-5E2B-0196037049A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7E872841-39FB-AFF9-C919-D465E53C1473}"/>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5803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5A843-BE17-4685-632E-141660DF31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09EB5C6-F85A-B193-14A8-FD8E10F764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E7DBFC6-5545-E2E6-C826-300643DAB5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724D68-E078-8250-E203-16F7DBD7B8F4}"/>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6" name="Footer Placeholder 5">
            <a:extLst>
              <a:ext uri="{FF2B5EF4-FFF2-40B4-BE49-F238E27FC236}">
                <a16:creationId xmlns:a16="http://schemas.microsoft.com/office/drawing/2014/main" id="{3A504DF5-EEF9-0BB1-6B5C-A7CC59E6857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670B0B6-7319-A641-29BB-A4A00B772628}"/>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3799319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1CF7F-27AF-D2D7-9350-94B76DFEFB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2488F3F-BDC3-4ED7-A0F7-72B9F8CE0D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3AF176-1DFD-675F-2C7F-31B5C73D8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2DF7EE-144C-48C3-E1EC-C65EA01C93DA}"/>
              </a:ext>
            </a:extLst>
          </p:cNvPr>
          <p:cNvSpPr>
            <a:spLocks noGrp="1"/>
          </p:cNvSpPr>
          <p:nvPr>
            <p:ph type="dt" sz="half" idx="10"/>
          </p:nvPr>
        </p:nvSpPr>
        <p:spPr/>
        <p:txBody>
          <a:bodyPr/>
          <a:lstStyle/>
          <a:p>
            <a:fld id="{7FD6E748-6510-C44F-ABF9-7C6ADB7852D3}" type="datetimeFigureOut">
              <a:rPr lang="en-CA" smtClean="0"/>
              <a:t>29/01/2024</a:t>
            </a:fld>
            <a:endParaRPr lang="en-CA"/>
          </a:p>
        </p:txBody>
      </p:sp>
      <p:sp>
        <p:nvSpPr>
          <p:cNvPr id="6" name="Footer Placeholder 5">
            <a:extLst>
              <a:ext uri="{FF2B5EF4-FFF2-40B4-BE49-F238E27FC236}">
                <a16:creationId xmlns:a16="http://schemas.microsoft.com/office/drawing/2014/main" id="{3FFCB739-65A4-B69B-6D5A-340645FD58E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9B20A31-B208-E3BB-3ED6-A9040684C242}"/>
              </a:ext>
            </a:extLst>
          </p:cNvPr>
          <p:cNvSpPr>
            <a:spLocks noGrp="1"/>
          </p:cNvSpPr>
          <p:nvPr>
            <p:ph type="sldNum" sz="quarter" idx="12"/>
          </p:nvPr>
        </p:nvSpPr>
        <p:spPr/>
        <p:txBody>
          <a:bodyPr/>
          <a:lstStyle/>
          <a:p>
            <a:fld id="{B1DFA983-978E-0C4C-9954-C5A19DE979F7}" type="slidenum">
              <a:rPr lang="en-CA" smtClean="0"/>
              <a:t>‹#›</a:t>
            </a:fld>
            <a:endParaRPr lang="en-CA"/>
          </a:p>
        </p:txBody>
      </p:sp>
    </p:spTree>
    <p:extLst>
      <p:ext uri="{BB962C8B-B14F-4D97-AF65-F5344CB8AC3E}">
        <p14:creationId xmlns:p14="http://schemas.microsoft.com/office/powerpoint/2010/main" val="4289794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3B7C07-31B6-7881-0677-17D41FF656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D93FDC8-1178-538E-EA31-6E538EE2B6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83834DC-E0F6-65A2-07E6-F0026BF978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6E748-6510-C44F-ABF9-7C6ADB7852D3}" type="datetimeFigureOut">
              <a:rPr lang="en-CA" smtClean="0"/>
              <a:t>29/01/2024</a:t>
            </a:fld>
            <a:endParaRPr lang="en-CA"/>
          </a:p>
        </p:txBody>
      </p:sp>
      <p:sp>
        <p:nvSpPr>
          <p:cNvPr id="5" name="Footer Placeholder 4">
            <a:extLst>
              <a:ext uri="{FF2B5EF4-FFF2-40B4-BE49-F238E27FC236}">
                <a16:creationId xmlns:a16="http://schemas.microsoft.com/office/drawing/2014/main" id="{540BFFC3-8B0C-DCED-B1CD-94EA00871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72D6C80-A8B9-348E-5B52-8AD4CB5E5A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FA983-978E-0C4C-9954-C5A19DE979F7}" type="slidenum">
              <a:rPr lang="en-CA" smtClean="0"/>
              <a:t>‹#›</a:t>
            </a:fld>
            <a:endParaRPr lang="en-CA"/>
          </a:p>
        </p:txBody>
      </p:sp>
    </p:spTree>
    <p:extLst>
      <p:ext uri="{BB962C8B-B14F-4D97-AF65-F5344CB8AC3E}">
        <p14:creationId xmlns:p14="http://schemas.microsoft.com/office/powerpoint/2010/main" val="1366185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safesport.coach.ca/concerned-individuals" TargetMode="External"/><Relationship Id="rId2" Type="http://schemas.openxmlformats.org/officeDocument/2006/relationships/hyperlink" Target="https://sportintegritycommissioner.ca/files/UCCMS-v6.0-20220531.pdf"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EDA8C-0B82-FB3A-46E4-CADCDFA3E0AA}"/>
              </a:ext>
            </a:extLst>
          </p:cNvPr>
          <p:cNvSpPr>
            <a:spLocks noGrp="1"/>
          </p:cNvSpPr>
          <p:nvPr>
            <p:ph type="ctrTitle"/>
          </p:nvPr>
        </p:nvSpPr>
        <p:spPr/>
        <p:txBody>
          <a:bodyPr/>
          <a:lstStyle/>
          <a:p>
            <a:r>
              <a:rPr lang="en-CA" dirty="0">
                <a:highlight>
                  <a:srgbClr val="FFFF00"/>
                </a:highlight>
              </a:rPr>
              <a:t>INSERT PSA NAME LOGO</a:t>
            </a:r>
          </a:p>
        </p:txBody>
      </p:sp>
      <p:sp>
        <p:nvSpPr>
          <p:cNvPr id="3" name="Subtitle 2">
            <a:extLst>
              <a:ext uri="{FF2B5EF4-FFF2-40B4-BE49-F238E27FC236}">
                <a16:creationId xmlns:a16="http://schemas.microsoft.com/office/drawing/2014/main" id="{3392A777-F467-3119-5B13-3D1E8E4544B4}"/>
              </a:ext>
            </a:extLst>
          </p:cNvPr>
          <p:cNvSpPr>
            <a:spLocks noGrp="1"/>
          </p:cNvSpPr>
          <p:nvPr>
            <p:ph type="subTitle" idx="1"/>
          </p:nvPr>
        </p:nvSpPr>
        <p:spPr>
          <a:xfrm>
            <a:off x="1524000" y="4392452"/>
            <a:ext cx="9144000" cy="1655762"/>
          </a:xfrm>
        </p:spPr>
        <p:txBody>
          <a:bodyPr anchor="ctr">
            <a:normAutofit/>
          </a:bodyPr>
          <a:lstStyle/>
          <a:p>
            <a:r>
              <a:rPr lang="en-CA" sz="4800" dirty="0"/>
              <a:t>SAFE SPORT</a:t>
            </a:r>
          </a:p>
        </p:txBody>
      </p:sp>
    </p:spTree>
    <p:extLst>
      <p:ext uri="{BB962C8B-B14F-4D97-AF65-F5344CB8AC3E}">
        <p14:creationId xmlns:p14="http://schemas.microsoft.com/office/powerpoint/2010/main" val="4215734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019E791-31F0-AB47-85F6-C3CBE297F6ED}"/>
              </a:ext>
            </a:extLst>
          </p:cNvPr>
          <p:cNvSpPr txBox="1"/>
          <p:nvPr/>
        </p:nvSpPr>
        <p:spPr>
          <a:xfrm>
            <a:off x="203452" y="6108148"/>
            <a:ext cx="7758799" cy="523220"/>
          </a:xfrm>
          <a:prstGeom prst="rect">
            <a:avLst/>
          </a:prstGeom>
          <a:noFill/>
          <a:ln>
            <a:solidFill>
              <a:schemeClr val="tx1"/>
            </a:solidFill>
          </a:ln>
        </p:spPr>
        <p:txBody>
          <a:bodyPr wrap="square" rtlCol="0">
            <a:spAutoFit/>
          </a:bodyPr>
          <a:lstStyle/>
          <a:p>
            <a:pPr marL="115200" algn="ctr"/>
            <a:r>
              <a:rPr lang="en-CA" sz="2800" dirty="0"/>
              <a:t>Independence Third Party (ITP) is KEY at all levels</a:t>
            </a:r>
          </a:p>
        </p:txBody>
      </p:sp>
      <p:sp>
        <p:nvSpPr>
          <p:cNvPr id="7" name="TextBox 6">
            <a:extLst>
              <a:ext uri="{FF2B5EF4-FFF2-40B4-BE49-F238E27FC236}">
                <a16:creationId xmlns:a16="http://schemas.microsoft.com/office/drawing/2014/main" id="{9875A8FC-170B-5440-B166-FB5EEEA37E65}"/>
              </a:ext>
            </a:extLst>
          </p:cNvPr>
          <p:cNvSpPr txBox="1"/>
          <p:nvPr/>
        </p:nvSpPr>
        <p:spPr>
          <a:xfrm>
            <a:off x="-125547" y="177327"/>
            <a:ext cx="9190034" cy="769441"/>
          </a:xfrm>
          <a:prstGeom prst="rect">
            <a:avLst/>
          </a:prstGeom>
          <a:noFill/>
        </p:spPr>
        <p:txBody>
          <a:bodyPr wrap="square" rtlCol="0">
            <a:spAutoFit/>
          </a:bodyPr>
          <a:lstStyle/>
          <a:p>
            <a:pPr algn="ctr"/>
            <a:r>
              <a:rPr lang="en-US" sz="4400" b="1" dirty="0">
                <a:solidFill>
                  <a:srgbClr val="FF0000"/>
                </a:solidFill>
              </a:rPr>
              <a:t>ALL CONCERNS - REPORT ONLY TO:</a:t>
            </a:r>
          </a:p>
        </p:txBody>
      </p:sp>
      <p:pic>
        <p:nvPicPr>
          <p:cNvPr id="14" name="Picture 13">
            <a:extLst>
              <a:ext uri="{FF2B5EF4-FFF2-40B4-BE49-F238E27FC236}">
                <a16:creationId xmlns:a16="http://schemas.microsoft.com/office/drawing/2014/main" id="{00092263-6027-6AE1-B107-62A464DA90E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67084" y="809945"/>
            <a:ext cx="10857832" cy="5238110"/>
          </a:xfrm>
          <a:prstGeom prst="rect">
            <a:avLst/>
          </a:prstGeom>
        </p:spPr>
      </p:pic>
      <p:pic>
        <p:nvPicPr>
          <p:cNvPr id="3" name="Picture 2">
            <a:extLst>
              <a:ext uri="{FF2B5EF4-FFF2-40B4-BE49-F238E27FC236}">
                <a16:creationId xmlns:a16="http://schemas.microsoft.com/office/drawing/2014/main" id="{7AF5C951-F555-70B9-FD9C-699A390DCC6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443803" y="5103935"/>
            <a:ext cx="2544745" cy="1641639"/>
          </a:xfrm>
          <a:prstGeom prst="rect">
            <a:avLst/>
          </a:prstGeom>
        </p:spPr>
      </p:pic>
    </p:spTree>
    <p:extLst>
      <p:ext uri="{BB962C8B-B14F-4D97-AF65-F5344CB8AC3E}">
        <p14:creationId xmlns:p14="http://schemas.microsoft.com/office/powerpoint/2010/main" val="3990744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71C21B-1DEE-F349-8560-CE49A41FC0D2}"/>
              </a:ext>
            </a:extLst>
          </p:cNvPr>
          <p:cNvSpPr txBox="1"/>
          <p:nvPr/>
        </p:nvSpPr>
        <p:spPr>
          <a:xfrm>
            <a:off x="490330" y="120402"/>
            <a:ext cx="11211340" cy="6124754"/>
          </a:xfrm>
          <a:prstGeom prst="rect">
            <a:avLst/>
          </a:prstGeom>
          <a:noFill/>
        </p:spPr>
        <p:txBody>
          <a:bodyPr wrap="square">
            <a:spAutoFit/>
          </a:bodyPr>
          <a:lstStyle/>
          <a:p>
            <a:pPr algn="ctr"/>
            <a:r>
              <a:rPr lang="en-CA" sz="3200" b="1" dirty="0">
                <a:solidFill>
                  <a:srgbClr val="FF0000"/>
                </a:solidFill>
              </a:rPr>
              <a:t>INDEPENDENCE IS KEY</a:t>
            </a:r>
            <a:endParaRPr lang="en-CA" sz="3200" dirty="0">
              <a:solidFill>
                <a:srgbClr val="FF0000"/>
              </a:solidFill>
            </a:endParaRPr>
          </a:p>
          <a:p>
            <a:endParaRPr lang="en-CA" sz="2400" dirty="0"/>
          </a:p>
          <a:p>
            <a:r>
              <a:rPr lang="en-CA" sz="2800" dirty="0"/>
              <a:t>At all levels ensuring the process is independent from staff and Directors is important to future scrutinization</a:t>
            </a:r>
          </a:p>
          <a:p>
            <a:endParaRPr lang="en-CA" sz="2800" dirty="0"/>
          </a:p>
          <a:p>
            <a:r>
              <a:rPr lang="en-CA" sz="2800" b="1" dirty="0"/>
              <a:t>Reporting &amp; Triaging</a:t>
            </a:r>
          </a:p>
          <a:p>
            <a:r>
              <a:rPr lang="en-CA" sz="2800" dirty="0"/>
              <a:t>Easy to report concerns, let professional determination seriousness of reported complaint.</a:t>
            </a:r>
          </a:p>
          <a:p>
            <a:endParaRPr lang="en-CA" sz="2800" dirty="0"/>
          </a:p>
          <a:p>
            <a:endParaRPr lang="en-CA" sz="2800" b="1" dirty="0"/>
          </a:p>
          <a:p>
            <a:r>
              <a:rPr lang="en-CA" sz="2800" b="1" dirty="0">
                <a:solidFill>
                  <a:srgbClr val="FF0000"/>
                </a:solidFill>
              </a:rPr>
              <a:t>Resolution</a:t>
            </a:r>
            <a:r>
              <a:rPr lang="en-CA" sz="2800" b="1" dirty="0"/>
              <a:t> </a:t>
            </a:r>
          </a:p>
          <a:p>
            <a:r>
              <a:rPr lang="en-CA" sz="2800" dirty="0"/>
              <a:t>Need a case manager and a mechanism outside of Staff/Board</a:t>
            </a:r>
          </a:p>
          <a:p>
            <a:endParaRPr lang="en-CA" sz="2800" dirty="0"/>
          </a:p>
          <a:p>
            <a:pPr algn="ctr"/>
            <a:r>
              <a:rPr lang="en-CA" sz="2800" i="1" dirty="0">
                <a:solidFill>
                  <a:srgbClr val="FF0000"/>
                </a:solidFill>
              </a:rPr>
              <a:t>Ensure No Conflict of Interest</a:t>
            </a:r>
          </a:p>
        </p:txBody>
      </p:sp>
    </p:spTree>
    <p:extLst>
      <p:ext uri="{BB962C8B-B14F-4D97-AF65-F5344CB8AC3E}">
        <p14:creationId xmlns:p14="http://schemas.microsoft.com/office/powerpoint/2010/main" val="950269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52F1DE-97BC-F350-925E-9713792BEDC4}"/>
              </a:ext>
            </a:extLst>
          </p:cNvPr>
          <p:cNvSpPr txBox="1"/>
          <p:nvPr/>
        </p:nvSpPr>
        <p:spPr>
          <a:xfrm>
            <a:off x="187981" y="98854"/>
            <a:ext cx="11058917" cy="6401753"/>
          </a:xfrm>
          <a:prstGeom prst="rect">
            <a:avLst/>
          </a:prstGeom>
          <a:noFill/>
        </p:spPr>
        <p:txBody>
          <a:bodyPr wrap="square">
            <a:spAutoFit/>
          </a:bodyPr>
          <a:lstStyle/>
          <a:p>
            <a:pPr algn="ctr"/>
            <a:r>
              <a:rPr lang="en-CA" sz="3600" b="1" dirty="0">
                <a:solidFill>
                  <a:srgbClr val="FF0000"/>
                </a:solidFill>
              </a:rPr>
              <a:t>WHO’S WHO’S</a:t>
            </a:r>
            <a:endParaRPr lang="en-CA" sz="3600" dirty="0">
              <a:solidFill>
                <a:srgbClr val="FF0000"/>
              </a:solidFill>
            </a:endParaRPr>
          </a:p>
          <a:p>
            <a:pPr algn="ctr"/>
            <a:endParaRPr lang="en-CA" sz="2000" dirty="0">
              <a:cs typeface="Arial" pitchFamily="34" charset="0"/>
            </a:endParaRPr>
          </a:p>
          <a:p>
            <a:r>
              <a:rPr lang="en-CA" sz="2800" b="1" dirty="0">
                <a:cs typeface="Arial" pitchFamily="34" charset="0"/>
              </a:rPr>
              <a:t>Sport Dispute Resolution Centre Canada (SDRCC)</a:t>
            </a:r>
            <a:endParaRPr lang="en-CA" dirty="0">
              <a:cs typeface="Arial" pitchFamily="34" charset="0"/>
            </a:endParaRPr>
          </a:p>
          <a:p>
            <a:r>
              <a:rPr lang="en-CA" sz="2800" b="1" dirty="0">
                <a:cs typeface="Arial" pitchFamily="34" charset="0"/>
              </a:rPr>
              <a:t>Abuse Free Sport </a:t>
            </a:r>
          </a:p>
          <a:p>
            <a:pPr marL="457200" indent="-457200">
              <a:buFont typeface="Arial" panose="020B0604020202020204" pitchFamily="34" charset="0"/>
              <a:buChar char="•"/>
            </a:pPr>
            <a:r>
              <a:rPr lang="en-CA" sz="2800" dirty="0">
                <a:cs typeface="Arial" pitchFamily="34" charset="0"/>
              </a:rPr>
              <a:t>Independent program, operated by SDRCC </a:t>
            </a:r>
          </a:p>
          <a:p>
            <a:pPr marL="457200" indent="-457200">
              <a:buFont typeface="Arial" panose="020B0604020202020204" pitchFamily="34" charset="0"/>
              <a:buChar char="•"/>
            </a:pPr>
            <a:r>
              <a:rPr lang="en-CA" sz="2800" dirty="0">
                <a:cs typeface="Arial" pitchFamily="34" charset="0"/>
              </a:rPr>
              <a:t>Provides a hub for resources and tools nationally</a:t>
            </a:r>
          </a:p>
          <a:p>
            <a:pPr marL="457200" indent="-457200">
              <a:buFont typeface="Arial" panose="020B0604020202020204" pitchFamily="34" charset="0"/>
              <a:buChar char="•"/>
            </a:pPr>
            <a:r>
              <a:rPr lang="en-CA" sz="2800" dirty="0">
                <a:cs typeface="Arial" pitchFamily="34" charset="0"/>
              </a:rPr>
              <a:t>Operates the Canadian Sport Helpline </a:t>
            </a:r>
          </a:p>
          <a:p>
            <a:endParaRPr lang="en-CA" dirty="0">
              <a:cs typeface="Arial" pitchFamily="34" charset="0"/>
            </a:endParaRPr>
          </a:p>
          <a:p>
            <a:r>
              <a:rPr lang="en-CA" sz="2800" b="1" dirty="0">
                <a:cs typeface="Arial" pitchFamily="34" charset="0"/>
              </a:rPr>
              <a:t>Office of Sport Integrity Commissioner (OSIC)</a:t>
            </a:r>
          </a:p>
          <a:p>
            <a:pPr marL="457200" indent="-457200">
              <a:buFont typeface="Arial" panose="020B0604020202020204" pitchFamily="34" charset="0"/>
              <a:buChar char="•"/>
            </a:pPr>
            <a:r>
              <a:rPr lang="en-CA" sz="2800" dirty="0">
                <a:cs typeface="Arial" pitchFamily="34" charset="0"/>
              </a:rPr>
              <a:t>Independent program of SDRCC</a:t>
            </a:r>
          </a:p>
          <a:p>
            <a:pPr marL="457200" indent="-457200">
              <a:buFont typeface="Arial" panose="020B0604020202020204" pitchFamily="34" charset="0"/>
              <a:buChar char="•"/>
            </a:pPr>
            <a:r>
              <a:rPr lang="en-CA" sz="2800" dirty="0">
                <a:cs typeface="Arial" pitchFamily="34" charset="0"/>
              </a:rPr>
              <a:t>Responsible to administer UCCMS</a:t>
            </a:r>
          </a:p>
          <a:p>
            <a:pPr marL="457200" indent="-457200">
              <a:buFont typeface="Arial" panose="020B0604020202020204" pitchFamily="34" charset="0"/>
              <a:buChar char="•"/>
            </a:pPr>
            <a:r>
              <a:rPr lang="en-CA" sz="2800" dirty="0">
                <a:cs typeface="Arial" pitchFamily="34" charset="0"/>
              </a:rPr>
              <a:t>Pillar of Abuse Free Sport managing complaints</a:t>
            </a:r>
          </a:p>
          <a:p>
            <a:endParaRPr lang="en-CA" sz="2800" dirty="0">
              <a:cs typeface="Arial" pitchFamily="34" charset="0"/>
            </a:endParaRPr>
          </a:p>
          <a:p>
            <a:r>
              <a:rPr lang="en-CA" sz="2800" b="1" dirty="0">
                <a:cs typeface="Arial" pitchFamily="34" charset="0"/>
              </a:rPr>
              <a:t>ITP Sport</a:t>
            </a:r>
          </a:p>
          <a:p>
            <a:pPr marL="457200" indent="-457200">
              <a:buFont typeface="Arial" panose="020B0604020202020204" pitchFamily="34" charset="0"/>
              <a:buChar char="•"/>
            </a:pPr>
            <a:r>
              <a:rPr lang="en-CA" sz="2800" dirty="0">
                <a:cs typeface="Arial" pitchFamily="34" charset="0"/>
              </a:rPr>
              <a:t>Sail Canada’s Identified Independent Third Party Reporting Mechanism</a:t>
            </a:r>
          </a:p>
        </p:txBody>
      </p:sp>
      <p:pic>
        <p:nvPicPr>
          <p:cNvPr id="4" name="Picture 3">
            <a:extLst>
              <a:ext uri="{FF2B5EF4-FFF2-40B4-BE49-F238E27FC236}">
                <a16:creationId xmlns:a16="http://schemas.microsoft.com/office/drawing/2014/main" id="{5817C9C6-1C4F-6D9A-44E9-C9216E14C73A}"/>
              </a:ext>
            </a:extLst>
          </p:cNvPr>
          <p:cNvPicPr>
            <a:picLocks noChangeAspect="1"/>
          </p:cNvPicPr>
          <p:nvPr/>
        </p:nvPicPr>
        <p:blipFill>
          <a:blip r:embed="rId2">
            <a:duotone>
              <a:prstClr val="black"/>
              <a:schemeClr val="tx1">
                <a:tint val="45000"/>
                <a:satMod val="400000"/>
              </a:schemeClr>
            </a:duotone>
            <a:extLst>
              <a:ext uri="{BEBA8EAE-BF5A-486C-A8C5-ECC9F3942E4B}">
                <a14:imgProps xmlns:a14="http://schemas.microsoft.com/office/drawing/2010/main">
                  <a14:imgLayer r:embed="rId3">
                    <a14:imgEffect>
                      <a14:artisticPaintStrokes/>
                    </a14:imgEffect>
                    <a14:imgEffect>
                      <a14:colorTemperature colorTemp="11200"/>
                    </a14:imgEffect>
                    <a14:imgEffect>
                      <a14:brightnessContrast bright="-40000" contrast="40000"/>
                    </a14:imgEffect>
                  </a14:imgLayer>
                </a14:imgProps>
              </a:ext>
            </a:extLst>
          </a:blip>
          <a:stretch>
            <a:fillRect/>
          </a:stretch>
        </p:blipFill>
        <p:spPr>
          <a:xfrm>
            <a:off x="8671300" y="496775"/>
            <a:ext cx="2731737" cy="1289987"/>
          </a:xfrm>
          <a:prstGeom prst="rect">
            <a:avLst/>
          </a:prstGeom>
          <a:ln>
            <a:solidFill>
              <a:schemeClr val="tx1"/>
            </a:solidFill>
          </a:ln>
        </p:spPr>
      </p:pic>
      <p:pic>
        <p:nvPicPr>
          <p:cNvPr id="8" name="Picture 7">
            <a:extLst>
              <a:ext uri="{FF2B5EF4-FFF2-40B4-BE49-F238E27FC236}">
                <a16:creationId xmlns:a16="http://schemas.microsoft.com/office/drawing/2014/main" id="{F17D142F-16A6-0F76-0AA4-9C441580469C}"/>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77346" y="3166227"/>
            <a:ext cx="4726673" cy="1289987"/>
          </a:xfrm>
          <a:prstGeom prst="rect">
            <a:avLst/>
          </a:prstGeom>
          <a:ln>
            <a:solidFill>
              <a:schemeClr val="tx1"/>
            </a:solidFill>
          </a:ln>
        </p:spPr>
      </p:pic>
    </p:spTree>
    <p:extLst>
      <p:ext uri="{BB962C8B-B14F-4D97-AF65-F5344CB8AC3E}">
        <p14:creationId xmlns:p14="http://schemas.microsoft.com/office/powerpoint/2010/main" val="2529973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B25784-BC77-8447-8D56-1A000050DDE9}"/>
              </a:ext>
            </a:extLst>
          </p:cNvPr>
          <p:cNvSpPr txBox="1"/>
          <p:nvPr/>
        </p:nvSpPr>
        <p:spPr>
          <a:xfrm>
            <a:off x="4082120" y="344935"/>
            <a:ext cx="6433479" cy="461665"/>
          </a:xfrm>
          <a:prstGeom prst="rect">
            <a:avLst/>
          </a:prstGeom>
          <a:noFill/>
        </p:spPr>
        <p:txBody>
          <a:bodyPr wrap="square" rtlCol="0">
            <a:spAutoFit/>
          </a:bodyPr>
          <a:lstStyle/>
          <a:p>
            <a:pPr algn="ctr"/>
            <a:r>
              <a:rPr lang="en-US" sz="2400" dirty="0"/>
              <a:t>Independent Third-Party Reporting Process</a:t>
            </a:r>
          </a:p>
        </p:txBody>
      </p:sp>
      <p:graphicFrame>
        <p:nvGraphicFramePr>
          <p:cNvPr id="4" name="Diagram 3">
            <a:extLst>
              <a:ext uri="{FF2B5EF4-FFF2-40B4-BE49-F238E27FC236}">
                <a16:creationId xmlns:a16="http://schemas.microsoft.com/office/drawing/2014/main" id="{4B16C830-295A-BC49-AA8F-528F6E3EC931}"/>
              </a:ext>
            </a:extLst>
          </p:cNvPr>
          <p:cNvGraphicFramePr/>
          <p:nvPr>
            <p:extLst>
              <p:ext uri="{D42A27DB-BD31-4B8C-83A1-F6EECF244321}">
                <p14:modId xmlns:p14="http://schemas.microsoft.com/office/powerpoint/2010/main" val="3375318960"/>
              </p:ext>
            </p:extLst>
          </p:nvPr>
        </p:nvGraphicFramePr>
        <p:xfrm>
          <a:off x="156755" y="130629"/>
          <a:ext cx="11874136" cy="6609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Arrow Connector 5">
            <a:extLst>
              <a:ext uri="{FF2B5EF4-FFF2-40B4-BE49-F238E27FC236}">
                <a16:creationId xmlns:a16="http://schemas.microsoft.com/office/drawing/2014/main" id="{3407AF33-C428-3141-95B2-86994B6E6C09}"/>
              </a:ext>
            </a:extLst>
          </p:cNvPr>
          <p:cNvCxnSpPr>
            <a:cxnSpLocks/>
          </p:cNvCxnSpPr>
          <p:nvPr/>
        </p:nvCxnSpPr>
        <p:spPr>
          <a:xfrm>
            <a:off x="1261694" y="4616876"/>
            <a:ext cx="352712" cy="1050184"/>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6386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380C2C-E9FB-C2EF-58FB-F3FC4EB6AC41}"/>
              </a:ext>
            </a:extLst>
          </p:cNvPr>
          <p:cNvSpPr txBox="1"/>
          <p:nvPr/>
        </p:nvSpPr>
        <p:spPr>
          <a:xfrm>
            <a:off x="1803912" y="175660"/>
            <a:ext cx="8584175" cy="769441"/>
          </a:xfrm>
          <a:prstGeom prst="rect">
            <a:avLst/>
          </a:prstGeom>
          <a:noFill/>
        </p:spPr>
        <p:txBody>
          <a:bodyPr wrap="square" rtlCol="0">
            <a:spAutoFit/>
          </a:bodyPr>
          <a:lstStyle/>
          <a:p>
            <a:pPr algn="ctr"/>
            <a:r>
              <a:rPr lang="en-US" sz="4400" b="1" dirty="0">
                <a:solidFill>
                  <a:srgbClr val="FF0000"/>
                </a:solidFill>
              </a:rPr>
              <a:t>Who are UCCMS Participants? </a:t>
            </a:r>
          </a:p>
        </p:txBody>
      </p:sp>
      <p:sp>
        <p:nvSpPr>
          <p:cNvPr id="3" name="Content Placeholder 1">
            <a:extLst>
              <a:ext uri="{FF2B5EF4-FFF2-40B4-BE49-F238E27FC236}">
                <a16:creationId xmlns:a16="http://schemas.microsoft.com/office/drawing/2014/main" id="{7590E023-DFDE-1D03-4ED8-D2620367F0FC}"/>
              </a:ext>
            </a:extLst>
          </p:cNvPr>
          <p:cNvSpPr txBox="1">
            <a:spLocks/>
          </p:cNvSpPr>
          <p:nvPr/>
        </p:nvSpPr>
        <p:spPr>
          <a:xfrm>
            <a:off x="644408" y="945101"/>
            <a:ext cx="11164439" cy="552516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297"/>
              </a:spcBef>
            </a:pPr>
            <a:r>
              <a:rPr lang="en-US" sz="2400" dirty="0"/>
              <a:t>All registered Coaches/Instructors</a:t>
            </a:r>
          </a:p>
          <a:p>
            <a:pPr>
              <a:spcBef>
                <a:spcPts val="297"/>
              </a:spcBef>
            </a:pPr>
            <a:r>
              <a:rPr lang="en-US" sz="2400" dirty="0"/>
              <a:t>All registered Officials </a:t>
            </a:r>
          </a:p>
          <a:p>
            <a:pPr>
              <a:spcBef>
                <a:spcPts val="297"/>
              </a:spcBef>
            </a:pPr>
            <a:endParaRPr lang="en-CA" sz="2400" dirty="0"/>
          </a:p>
          <a:p>
            <a:pPr>
              <a:spcBef>
                <a:spcPts val="297"/>
              </a:spcBef>
            </a:pPr>
            <a:r>
              <a:rPr lang="en-CA" sz="2400" dirty="0"/>
              <a:t>All National Team Athletes and Athlete Support Personnel</a:t>
            </a:r>
          </a:p>
          <a:p>
            <a:pPr>
              <a:spcBef>
                <a:spcPts val="297"/>
              </a:spcBef>
            </a:pPr>
            <a:r>
              <a:rPr lang="en-CA" sz="2400" dirty="0"/>
              <a:t>Sail Canada Board, staff, and volunteers</a:t>
            </a:r>
          </a:p>
          <a:p>
            <a:pPr>
              <a:spcBef>
                <a:spcPts val="297"/>
              </a:spcBef>
            </a:pPr>
            <a:endParaRPr lang="en-US" sz="2400" dirty="0"/>
          </a:p>
          <a:p>
            <a:pPr>
              <a:spcBef>
                <a:spcPts val="297"/>
              </a:spcBef>
            </a:pPr>
            <a:r>
              <a:rPr lang="en-US" sz="2400" dirty="0"/>
              <a:t>For the time period they are attending the event only– Athletes at National Training Camps or National Championships</a:t>
            </a:r>
          </a:p>
          <a:p>
            <a:pPr>
              <a:spcBef>
                <a:spcPts val="297"/>
              </a:spcBef>
            </a:pPr>
            <a:endParaRPr lang="en-US" sz="2400" dirty="0"/>
          </a:p>
          <a:p>
            <a:pPr>
              <a:spcBef>
                <a:spcPts val="297"/>
              </a:spcBef>
            </a:pPr>
            <a:endParaRPr lang="en-US" sz="2400" dirty="0"/>
          </a:p>
          <a:p>
            <a:pPr marL="0" indent="0">
              <a:spcBef>
                <a:spcPts val="297"/>
              </a:spcBef>
              <a:buNone/>
            </a:pPr>
            <a:r>
              <a:rPr lang="en-US" sz="3600" dirty="0">
                <a:solidFill>
                  <a:srgbClr val="FF0000"/>
                </a:solidFill>
              </a:rPr>
              <a:t>WHAT THIS MEANS</a:t>
            </a:r>
          </a:p>
          <a:p>
            <a:pPr>
              <a:spcBef>
                <a:spcPts val="297"/>
              </a:spcBef>
            </a:pPr>
            <a:r>
              <a:rPr lang="en-US" sz="2400" dirty="0"/>
              <a:t>OSIC will manage any UCCMS related alleged breaches that involves one of the above people as the respondent to the complaint.</a:t>
            </a:r>
          </a:p>
        </p:txBody>
      </p:sp>
    </p:spTree>
    <p:extLst>
      <p:ext uri="{BB962C8B-B14F-4D97-AF65-F5344CB8AC3E}">
        <p14:creationId xmlns:p14="http://schemas.microsoft.com/office/powerpoint/2010/main" val="1974569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71C21B-1DEE-F349-8560-CE49A41FC0D2}"/>
              </a:ext>
            </a:extLst>
          </p:cNvPr>
          <p:cNvSpPr txBox="1"/>
          <p:nvPr/>
        </p:nvSpPr>
        <p:spPr>
          <a:xfrm>
            <a:off x="712470" y="249248"/>
            <a:ext cx="10767060" cy="5878532"/>
          </a:xfrm>
          <a:prstGeom prst="rect">
            <a:avLst/>
          </a:prstGeom>
          <a:noFill/>
        </p:spPr>
        <p:txBody>
          <a:bodyPr wrap="square">
            <a:spAutoFit/>
          </a:bodyPr>
          <a:lstStyle/>
          <a:p>
            <a:pPr algn="ctr"/>
            <a:r>
              <a:rPr lang="en-CA" sz="3600" b="1" dirty="0">
                <a:solidFill>
                  <a:srgbClr val="FF0000"/>
                </a:solidFill>
              </a:rPr>
              <a:t>WHERE DO I START?</a:t>
            </a:r>
          </a:p>
          <a:p>
            <a:pPr algn="ctr"/>
            <a:endParaRPr lang="en-CA" sz="2000" dirty="0">
              <a:cs typeface="Arial" pitchFamily="34" charset="0"/>
            </a:endParaRPr>
          </a:p>
          <a:p>
            <a:pPr marL="457200" indent="-457200">
              <a:buFont typeface="Arial" panose="020B0604020202020204" pitchFamily="34" charset="0"/>
              <a:buChar char="•"/>
            </a:pPr>
            <a:r>
              <a:rPr lang="en-CA" sz="3200" dirty="0">
                <a:cs typeface="Arial" pitchFamily="34" charset="0"/>
              </a:rPr>
              <a:t>Review &amp; become familiar with UCCMS v6 </a:t>
            </a:r>
            <a:r>
              <a:rPr lang="en-CA" sz="3200" dirty="0">
                <a:cs typeface="Arial" pitchFamily="34" charset="0"/>
                <a:hlinkClick r:id="rId2"/>
              </a:rPr>
              <a:t>https://sportintegritycommissioner.ca/files/UCCMS-v6.0-20220531.pdf</a:t>
            </a:r>
            <a:endParaRPr lang="en-CA" sz="3200" dirty="0">
              <a:cs typeface="Arial" pitchFamily="34" charset="0"/>
            </a:endParaRPr>
          </a:p>
          <a:p>
            <a:endParaRPr lang="en-CA" sz="3200" dirty="0">
              <a:cs typeface="Arial" pitchFamily="34" charset="0"/>
            </a:endParaRPr>
          </a:p>
          <a:p>
            <a:pPr marL="457200" indent="-457200">
              <a:buFont typeface="Arial" panose="020B0604020202020204" pitchFamily="34" charset="0"/>
              <a:buChar char="•"/>
            </a:pPr>
            <a:r>
              <a:rPr lang="en-CA" sz="3200" dirty="0">
                <a:cs typeface="Arial" pitchFamily="34" charset="0"/>
              </a:rPr>
              <a:t>Complete the Safe Sport Training Module - Coach Association Canada (Free 60-90 minute e-learning session)</a:t>
            </a:r>
          </a:p>
          <a:p>
            <a:r>
              <a:rPr lang="en-CA" sz="3200" dirty="0">
                <a:cs typeface="Arial" pitchFamily="34" charset="0"/>
              </a:rPr>
              <a:t>	 </a:t>
            </a:r>
            <a:r>
              <a:rPr lang="en-CA" sz="3200" dirty="0">
                <a:cs typeface="Arial" pitchFamily="34" charset="0"/>
                <a:hlinkClick r:id="rId3"/>
              </a:rPr>
              <a:t>https://safesport.coach.ca/concerned-individuals</a:t>
            </a:r>
            <a:endParaRPr lang="en-CA" sz="3200" dirty="0">
              <a:cs typeface="Arial" pitchFamily="34" charset="0"/>
            </a:endParaRPr>
          </a:p>
          <a:p>
            <a:endParaRPr lang="en-CA" sz="3200" dirty="0">
              <a:cs typeface="Arial" pitchFamily="34" charset="0"/>
            </a:endParaRPr>
          </a:p>
          <a:p>
            <a:pPr marL="457200" indent="-457200">
              <a:buFont typeface="Arial" panose="020B0604020202020204" pitchFamily="34" charset="0"/>
              <a:buChar char="•"/>
            </a:pPr>
            <a:r>
              <a:rPr lang="en-CA" sz="3200" dirty="0">
                <a:cs typeface="Arial" pitchFamily="34" charset="0"/>
              </a:rPr>
              <a:t>Identify a Safe Sport Lead to champion this for your organization</a:t>
            </a:r>
          </a:p>
        </p:txBody>
      </p:sp>
    </p:spTree>
    <p:extLst>
      <p:ext uri="{BB962C8B-B14F-4D97-AF65-F5344CB8AC3E}">
        <p14:creationId xmlns:p14="http://schemas.microsoft.com/office/powerpoint/2010/main" val="2319372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D72BCB-B91A-E7AC-A657-4F3390E9D0FB}"/>
              </a:ext>
            </a:extLst>
          </p:cNvPr>
          <p:cNvSpPr txBox="1"/>
          <p:nvPr/>
        </p:nvSpPr>
        <p:spPr>
          <a:xfrm>
            <a:off x="2445231" y="415309"/>
            <a:ext cx="7301538" cy="769441"/>
          </a:xfrm>
          <a:prstGeom prst="rect">
            <a:avLst/>
          </a:prstGeom>
          <a:noFill/>
        </p:spPr>
        <p:txBody>
          <a:bodyPr wrap="square" rtlCol="0">
            <a:spAutoFit/>
          </a:bodyPr>
          <a:lstStyle/>
          <a:p>
            <a:pPr algn="ctr"/>
            <a:r>
              <a:rPr lang="en-US" sz="4400" b="1" dirty="0">
                <a:solidFill>
                  <a:srgbClr val="FF0000"/>
                </a:solidFill>
              </a:rPr>
              <a:t>What is a Safe Sport Lead?</a:t>
            </a:r>
          </a:p>
        </p:txBody>
      </p:sp>
      <p:sp>
        <p:nvSpPr>
          <p:cNvPr id="5" name="TextBox 4">
            <a:extLst>
              <a:ext uri="{FF2B5EF4-FFF2-40B4-BE49-F238E27FC236}">
                <a16:creationId xmlns:a16="http://schemas.microsoft.com/office/drawing/2014/main" id="{27EA035C-AFCC-B387-82B9-99B686531B17}"/>
              </a:ext>
            </a:extLst>
          </p:cNvPr>
          <p:cNvSpPr txBox="1"/>
          <p:nvPr/>
        </p:nvSpPr>
        <p:spPr>
          <a:xfrm>
            <a:off x="354980" y="1261786"/>
            <a:ext cx="11837020" cy="5180905"/>
          </a:xfrm>
          <a:prstGeom prst="rect">
            <a:avLst/>
          </a:prstGeom>
          <a:noFill/>
        </p:spPr>
        <p:txBody>
          <a:bodyPr wrap="square">
            <a:spAutoFit/>
          </a:bodyPr>
          <a:lstStyle/>
          <a:p>
            <a:pPr marL="0" indent="0" algn="l">
              <a:buFont typeface="Arial" panose="020B0604020202020204" pitchFamily="34" charset="0"/>
              <a:buNone/>
            </a:pPr>
            <a:r>
              <a:rPr lang="en-CA" sz="3000" b="0" i="0" u="none" strike="noStrike" cap="none" spc="0" baseline="0" dirty="0">
                <a:ln>
                  <a:noFill/>
                </a:ln>
                <a:solidFill>
                  <a:schemeClr val="tx1"/>
                </a:solidFill>
                <a:effectLst/>
                <a:uFillTx/>
                <a:latin typeface="Gotham Book" pitchFamily="2" charset="77"/>
                <a:ea typeface="+mn-ea"/>
                <a:cs typeface="+mn-cs"/>
                <a:sym typeface="Helvetica Light"/>
              </a:rPr>
              <a:t>The individual who is the main point of contact and will oversee the implementation of tasks and adherence to timelines for adoption of the Safe Sport Policy Suite at their organization</a:t>
            </a:r>
          </a:p>
          <a:p>
            <a:pPr algn="ctr"/>
            <a:endParaRPr lang="en-CA" sz="2400" i="1" dirty="0"/>
          </a:p>
          <a:p>
            <a:pPr marL="457200" indent="-457200" algn="l">
              <a:spcBef>
                <a:spcPts val="422"/>
              </a:spcBef>
              <a:buFont typeface="Wingdings" pitchFamily="2" charset="2"/>
              <a:buChar char="§"/>
            </a:pPr>
            <a:r>
              <a:rPr lang="en-US" sz="3000" dirty="0">
                <a:solidFill>
                  <a:schemeClr val="tx1"/>
                </a:solidFill>
                <a:latin typeface="Gotham Book" pitchFamily="2" charset="77"/>
              </a:rPr>
              <a:t>Committed to champion this initiative &amp; passionate about Safe Sport</a:t>
            </a:r>
          </a:p>
          <a:p>
            <a:pPr marL="457200" indent="-457200" algn="l">
              <a:spcBef>
                <a:spcPts val="422"/>
              </a:spcBef>
              <a:buFont typeface="Wingdings" pitchFamily="2" charset="2"/>
              <a:buChar char="§"/>
            </a:pPr>
            <a:r>
              <a:rPr lang="en-US" sz="3000" dirty="0">
                <a:solidFill>
                  <a:schemeClr val="tx1"/>
                </a:solidFill>
                <a:latin typeface="Gotham Book" pitchFamily="2" charset="77"/>
              </a:rPr>
              <a:t>Understand concepts of governance, legislation, policies and procedures</a:t>
            </a:r>
            <a:r>
              <a:rPr lang="en-CA" sz="3000" dirty="0">
                <a:solidFill>
                  <a:schemeClr val="tx1"/>
                </a:solidFill>
                <a:effectLst/>
                <a:latin typeface="Gotham Book" pitchFamily="2" charset="77"/>
              </a:rPr>
              <a:t> </a:t>
            </a:r>
            <a:endParaRPr lang="en-CA" sz="3000" dirty="0">
              <a:solidFill>
                <a:schemeClr val="tx1"/>
              </a:solidFill>
              <a:latin typeface="Gotham Book" pitchFamily="2" charset="77"/>
            </a:endParaRPr>
          </a:p>
          <a:p>
            <a:pPr marL="457200" lvl="0" indent="-457200" algn="l">
              <a:buFont typeface="Wingdings" pitchFamily="2" charset="2"/>
              <a:buChar char="§"/>
            </a:pPr>
            <a:r>
              <a:rPr lang="en-US" sz="3000" dirty="0">
                <a:solidFill>
                  <a:schemeClr val="tx1"/>
                </a:solidFill>
                <a:latin typeface="Gotham Book" pitchFamily="2" charset="77"/>
              </a:rPr>
              <a:t>Be comfortable leading discussions, training, and communication</a:t>
            </a:r>
          </a:p>
          <a:p>
            <a:pPr marL="457200" lvl="0" indent="-457200" algn="l">
              <a:buFont typeface="Wingdings" pitchFamily="2" charset="2"/>
              <a:buChar char="§"/>
            </a:pPr>
            <a:r>
              <a:rPr lang="en-US" sz="3000" dirty="0">
                <a:latin typeface="Gotham Book" pitchFamily="2" charset="77"/>
              </a:rPr>
              <a:t>Ongoing support for community level organizations</a:t>
            </a:r>
            <a:endParaRPr lang="en-CA" sz="3000" dirty="0">
              <a:latin typeface="Gotham Book" pitchFamily="2" charset="77"/>
              <a:sym typeface="Helvetica Light"/>
            </a:endParaRPr>
          </a:p>
          <a:p>
            <a:pPr algn="ctr"/>
            <a:endParaRPr lang="en-CA" sz="3000" dirty="0">
              <a:latin typeface="Gotham Book" pitchFamily="2" charset="77"/>
              <a:sym typeface="Helvetica Light"/>
            </a:endParaRPr>
          </a:p>
          <a:p>
            <a:pPr algn="ctr"/>
            <a:endParaRPr lang="en-CA" sz="3000" dirty="0">
              <a:latin typeface="Gotham Book" pitchFamily="2" charset="77"/>
              <a:sym typeface="Helvetica Light"/>
            </a:endParaRPr>
          </a:p>
          <a:p>
            <a:pPr algn="ctr"/>
            <a:r>
              <a:rPr lang="en-CA" sz="3000" i="1" dirty="0">
                <a:latin typeface="Gotham Book" pitchFamily="2" charset="77"/>
                <a:sym typeface="Helvetica Light"/>
              </a:rPr>
              <a:t>This role is NOT involved in the Complaint Management process</a:t>
            </a:r>
          </a:p>
        </p:txBody>
      </p:sp>
    </p:spTree>
    <p:extLst>
      <p:ext uri="{BB962C8B-B14F-4D97-AF65-F5344CB8AC3E}">
        <p14:creationId xmlns:p14="http://schemas.microsoft.com/office/powerpoint/2010/main" val="2919515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549A45-4BDC-0F4F-B701-C19D27CB5F1B}"/>
              </a:ext>
            </a:extLst>
          </p:cNvPr>
          <p:cNvSpPr txBox="1"/>
          <p:nvPr/>
        </p:nvSpPr>
        <p:spPr>
          <a:xfrm>
            <a:off x="2445231" y="2157"/>
            <a:ext cx="7301538" cy="769441"/>
          </a:xfrm>
          <a:prstGeom prst="rect">
            <a:avLst/>
          </a:prstGeom>
          <a:noFill/>
        </p:spPr>
        <p:txBody>
          <a:bodyPr wrap="square" rtlCol="0">
            <a:spAutoFit/>
          </a:bodyPr>
          <a:lstStyle/>
          <a:p>
            <a:pPr algn="ctr"/>
            <a:r>
              <a:rPr lang="en-US" sz="4400" b="1" dirty="0">
                <a:solidFill>
                  <a:srgbClr val="FF0000"/>
                </a:solidFill>
              </a:rPr>
              <a:t>Implementation Plan</a:t>
            </a:r>
          </a:p>
        </p:txBody>
      </p:sp>
      <p:sp>
        <p:nvSpPr>
          <p:cNvPr id="4" name="Content Placeholder 1">
            <a:extLst>
              <a:ext uri="{FF2B5EF4-FFF2-40B4-BE49-F238E27FC236}">
                <a16:creationId xmlns:a16="http://schemas.microsoft.com/office/drawing/2014/main" id="{F81CCF3A-6876-4C45-8C08-B22207929D97}"/>
              </a:ext>
            </a:extLst>
          </p:cNvPr>
          <p:cNvSpPr txBox="1">
            <a:spLocks/>
          </p:cNvSpPr>
          <p:nvPr/>
        </p:nvSpPr>
        <p:spPr>
          <a:xfrm>
            <a:off x="491067" y="931547"/>
            <a:ext cx="11209866" cy="5785215"/>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22"/>
              </a:spcBef>
              <a:buFont typeface="Arial" panose="020B0604020202020204" pitchFamily="34" charset="0"/>
              <a:buNone/>
            </a:pPr>
            <a:r>
              <a:rPr lang="en-US" b="1" dirty="0"/>
              <a:t>Phase 1: Preparation</a:t>
            </a:r>
          </a:p>
          <a:p>
            <a:pPr>
              <a:spcBef>
                <a:spcPts val="422"/>
              </a:spcBef>
            </a:pPr>
            <a:r>
              <a:rPr lang="en-US" dirty="0"/>
              <a:t>Find a Safe sport Lead</a:t>
            </a:r>
          </a:p>
          <a:p>
            <a:pPr>
              <a:spcBef>
                <a:spcPts val="422"/>
              </a:spcBef>
            </a:pPr>
            <a:r>
              <a:rPr lang="en-US" dirty="0"/>
              <a:t>Review Policies – what is being replaced?</a:t>
            </a:r>
          </a:p>
          <a:p>
            <a:pPr marL="0" indent="0">
              <a:spcBef>
                <a:spcPts val="422"/>
              </a:spcBef>
              <a:buFont typeface="Arial" panose="020B0604020202020204" pitchFamily="34" charset="0"/>
              <a:buNone/>
            </a:pPr>
            <a:endParaRPr lang="en-US" dirty="0">
              <a:solidFill>
                <a:srgbClr val="FF0000"/>
              </a:solidFill>
            </a:endParaRPr>
          </a:p>
          <a:p>
            <a:pPr marL="0" indent="0">
              <a:spcBef>
                <a:spcPts val="422"/>
              </a:spcBef>
              <a:buFont typeface="Arial" panose="020B0604020202020204" pitchFamily="34" charset="0"/>
              <a:buNone/>
            </a:pPr>
            <a:r>
              <a:rPr lang="en-US" b="1" dirty="0"/>
              <a:t>Phase 2: Awareness, Training &amp; Education</a:t>
            </a:r>
          </a:p>
          <a:p>
            <a:pPr>
              <a:spcBef>
                <a:spcPts val="422"/>
              </a:spcBef>
            </a:pPr>
            <a:r>
              <a:rPr lang="en-US" dirty="0"/>
              <a:t>Educating leadership group </a:t>
            </a:r>
          </a:p>
          <a:p>
            <a:pPr>
              <a:spcBef>
                <a:spcPts val="422"/>
              </a:spcBef>
            </a:pPr>
            <a:r>
              <a:rPr lang="en-US" dirty="0"/>
              <a:t>Starting to build awareness &amp; understanding with members</a:t>
            </a:r>
          </a:p>
          <a:p>
            <a:pPr marL="0" indent="0">
              <a:spcBef>
                <a:spcPts val="422"/>
              </a:spcBef>
              <a:buFont typeface="Arial" panose="020B0604020202020204" pitchFamily="34" charset="0"/>
              <a:buNone/>
            </a:pPr>
            <a:endParaRPr lang="en-US" dirty="0">
              <a:solidFill>
                <a:srgbClr val="FF0000"/>
              </a:solidFill>
            </a:endParaRPr>
          </a:p>
          <a:p>
            <a:pPr marL="0" indent="0">
              <a:spcBef>
                <a:spcPts val="422"/>
              </a:spcBef>
              <a:buFont typeface="Arial" panose="020B0604020202020204" pitchFamily="34" charset="0"/>
              <a:buNone/>
            </a:pPr>
            <a:r>
              <a:rPr lang="en-US" b="1" dirty="0"/>
              <a:t>Phase 3: Adoption of Policies</a:t>
            </a:r>
          </a:p>
          <a:p>
            <a:pPr>
              <a:spcBef>
                <a:spcPts val="422"/>
              </a:spcBef>
            </a:pPr>
            <a:r>
              <a:rPr lang="en-US" dirty="0"/>
              <a:t>Board approval</a:t>
            </a:r>
          </a:p>
          <a:p>
            <a:pPr>
              <a:spcBef>
                <a:spcPts val="422"/>
              </a:spcBef>
            </a:pPr>
            <a:r>
              <a:rPr lang="en-US" dirty="0"/>
              <a:t>Archiving old policies</a:t>
            </a:r>
          </a:p>
          <a:p>
            <a:pPr marL="0" indent="0">
              <a:spcBef>
                <a:spcPts val="422"/>
              </a:spcBef>
              <a:buFont typeface="Arial" panose="020B0604020202020204" pitchFamily="34" charset="0"/>
              <a:buNone/>
            </a:pPr>
            <a:endParaRPr lang="en-US" dirty="0">
              <a:solidFill>
                <a:srgbClr val="FF0000"/>
              </a:solidFill>
            </a:endParaRPr>
          </a:p>
          <a:p>
            <a:pPr marL="0" indent="0">
              <a:spcBef>
                <a:spcPts val="422"/>
              </a:spcBef>
              <a:buFont typeface="Arial" panose="020B0604020202020204" pitchFamily="34" charset="0"/>
              <a:buNone/>
            </a:pPr>
            <a:r>
              <a:rPr lang="en-US" b="1" dirty="0"/>
              <a:t>Phase 4: Implementation </a:t>
            </a:r>
          </a:p>
          <a:p>
            <a:pPr>
              <a:spcBef>
                <a:spcPts val="422"/>
              </a:spcBef>
            </a:pPr>
            <a:r>
              <a:rPr lang="en-US" dirty="0"/>
              <a:t>Communication and notification</a:t>
            </a:r>
          </a:p>
          <a:p>
            <a:pPr>
              <a:spcBef>
                <a:spcPts val="422"/>
              </a:spcBef>
            </a:pPr>
            <a:r>
              <a:rPr lang="en-US" dirty="0"/>
              <a:t>Training &amp; Acknowledgements - updated files with new documentation</a:t>
            </a:r>
          </a:p>
          <a:p>
            <a:pPr>
              <a:spcBef>
                <a:spcPts val="422"/>
              </a:spcBef>
            </a:pPr>
            <a:r>
              <a:rPr lang="en-US" dirty="0"/>
              <a:t>Screening procedures implementation</a:t>
            </a:r>
          </a:p>
        </p:txBody>
      </p:sp>
    </p:spTree>
    <p:extLst>
      <p:ext uri="{BB962C8B-B14F-4D97-AF65-F5344CB8AC3E}">
        <p14:creationId xmlns:p14="http://schemas.microsoft.com/office/powerpoint/2010/main" val="161883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6" descr="Marketing outline">
            <a:extLst>
              <a:ext uri="{FF2B5EF4-FFF2-40B4-BE49-F238E27FC236}">
                <a16:creationId xmlns:a16="http://schemas.microsoft.com/office/drawing/2014/main" id="{393B9297-7AA3-4065-97AC-E3C80228D94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70708" y="2628482"/>
            <a:ext cx="1049594" cy="1000433"/>
          </a:xfrm>
          <a:prstGeom prst="rect">
            <a:avLst/>
          </a:prstGeom>
        </p:spPr>
      </p:pic>
      <p:pic>
        <p:nvPicPr>
          <p:cNvPr id="7" name="Graphic 7" descr="Badge Tick outline">
            <a:extLst>
              <a:ext uri="{FF2B5EF4-FFF2-40B4-BE49-F238E27FC236}">
                <a16:creationId xmlns:a16="http://schemas.microsoft.com/office/drawing/2014/main" id="{A496E754-A4F4-4354-9A13-80A43E42DC9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098316" y="948091"/>
            <a:ext cx="998384" cy="1013893"/>
          </a:xfrm>
          <a:prstGeom prst="rect">
            <a:avLst/>
          </a:prstGeom>
        </p:spPr>
      </p:pic>
      <p:sp>
        <p:nvSpPr>
          <p:cNvPr id="8" name="TextBox 7">
            <a:extLst>
              <a:ext uri="{FF2B5EF4-FFF2-40B4-BE49-F238E27FC236}">
                <a16:creationId xmlns:a16="http://schemas.microsoft.com/office/drawing/2014/main" id="{74582A87-1A3F-4BF1-982E-44CB986D4991}"/>
              </a:ext>
            </a:extLst>
          </p:cNvPr>
          <p:cNvSpPr txBox="1"/>
          <p:nvPr/>
        </p:nvSpPr>
        <p:spPr>
          <a:xfrm>
            <a:off x="4627141" y="6019080"/>
            <a:ext cx="177313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Post Info on how to Contact ITP etc.</a:t>
            </a:r>
          </a:p>
        </p:txBody>
      </p:sp>
      <p:sp>
        <p:nvSpPr>
          <p:cNvPr id="10" name="TextBox 9">
            <a:extLst>
              <a:ext uri="{FF2B5EF4-FFF2-40B4-BE49-F238E27FC236}">
                <a16:creationId xmlns:a16="http://schemas.microsoft.com/office/drawing/2014/main" id="{B41FE309-8C79-4F8F-A62F-3F0E7A426F41}"/>
              </a:ext>
            </a:extLst>
          </p:cNvPr>
          <p:cNvSpPr txBox="1"/>
          <p:nvPr/>
        </p:nvSpPr>
        <p:spPr>
          <a:xfrm>
            <a:off x="3166562" y="3695368"/>
            <a:ext cx="5990536"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cs typeface="Calibri"/>
              </a:rPr>
              <a:t>COMMUNICATION</a:t>
            </a:r>
          </a:p>
        </p:txBody>
      </p:sp>
      <p:sp>
        <p:nvSpPr>
          <p:cNvPr id="11" name="TextBox 10">
            <a:extLst>
              <a:ext uri="{FF2B5EF4-FFF2-40B4-BE49-F238E27FC236}">
                <a16:creationId xmlns:a16="http://schemas.microsoft.com/office/drawing/2014/main" id="{A55CEF71-8869-4273-91BD-BCA05094097E}"/>
              </a:ext>
            </a:extLst>
          </p:cNvPr>
          <p:cNvSpPr txBox="1"/>
          <p:nvPr/>
        </p:nvSpPr>
        <p:spPr>
          <a:xfrm>
            <a:off x="9546140" y="2075390"/>
            <a:ext cx="218317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t>SCREENING Requirements for all leaders completed</a:t>
            </a:r>
          </a:p>
        </p:txBody>
      </p:sp>
      <p:sp>
        <p:nvSpPr>
          <p:cNvPr id="12" name="TextBox 11">
            <a:extLst>
              <a:ext uri="{FF2B5EF4-FFF2-40B4-BE49-F238E27FC236}">
                <a16:creationId xmlns:a16="http://schemas.microsoft.com/office/drawing/2014/main" id="{1D4D2D3F-3A46-4BA6-82A2-64B7CB0304B7}"/>
              </a:ext>
            </a:extLst>
          </p:cNvPr>
          <p:cNvSpPr txBox="1"/>
          <p:nvPr/>
        </p:nvSpPr>
        <p:spPr>
          <a:xfrm>
            <a:off x="4172895" y="683963"/>
            <a:ext cx="373558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Board Adopts Policy Package</a:t>
            </a:r>
            <a:endParaRPr lang="en-US" sz="2400" dirty="0">
              <a:cs typeface="Calibri"/>
            </a:endParaRPr>
          </a:p>
        </p:txBody>
      </p:sp>
      <p:pic>
        <p:nvPicPr>
          <p:cNvPr id="13" name="Graphic 13" descr="Shield outline">
            <a:extLst>
              <a:ext uri="{FF2B5EF4-FFF2-40B4-BE49-F238E27FC236}">
                <a16:creationId xmlns:a16="http://schemas.microsoft.com/office/drawing/2014/main" id="{CA260A78-BB07-4F3F-B625-03F8E10AE51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34030" y="4968788"/>
            <a:ext cx="914400" cy="914400"/>
          </a:xfrm>
          <a:prstGeom prst="rect">
            <a:avLst/>
          </a:prstGeom>
        </p:spPr>
      </p:pic>
      <p:sp>
        <p:nvSpPr>
          <p:cNvPr id="15" name="TextBox 14">
            <a:extLst>
              <a:ext uri="{FF2B5EF4-FFF2-40B4-BE49-F238E27FC236}">
                <a16:creationId xmlns:a16="http://schemas.microsoft.com/office/drawing/2014/main" id="{02783BF3-8001-4DD3-A66E-E96F217A0D30}"/>
              </a:ext>
            </a:extLst>
          </p:cNvPr>
          <p:cNvSpPr txBox="1"/>
          <p:nvPr/>
        </p:nvSpPr>
        <p:spPr>
          <a:xfrm>
            <a:off x="2837559" y="6041095"/>
            <a:ext cx="136594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cs typeface="Calibri"/>
              </a:rPr>
              <a:t>Post Policies on website</a:t>
            </a:r>
          </a:p>
        </p:txBody>
      </p:sp>
      <p:pic>
        <p:nvPicPr>
          <p:cNvPr id="16" name="Graphic 16" descr="Contract outline">
            <a:extLst>
              <a:ext uri="{FF2B5EF4-FFF2-40B4-BE49-F238E27FC236}">
                <a16:creationId xmlns:a16="http://schemas.microsoft.com/office/drawing/2014/main" id="{31E9E58E-3F57-4E49-B94A-1FE546AD76E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059404" y="4951238"/>
            <a:ext cx="914400" cy="914400"/>
          </a:xfrm>
          <a:prstGeom prst="rect">
            <a:avLst/>
          </a:prstGeom>
        </p:spPr>
      </p:pic>
      <p:pic>
        <p:nvPicPr>
          <p:cNvPr id="17" name="Graphic 17" descr="Confused person outline">
            <a:extLst>
              <a:ext uri="{FF2B5EF4-FFF2-40B4-BE49-F238E27FC236}">
                <a16:creationId xmlns:a16="http://schemas.microsoft.com/office/drawing/2014/main" id="{09DCAC30-E3DC-4802-B2F3-578E6780B96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78891" y="837312"/>
            <a:ext cx="988141" cy="988141"/>
          </a:xfrm>
          <a:prstGeom prst="rect">
            <a:avLst/>
          </a:prstGeom>
        </p:spPr>
      </p:pic>
      <p:sp>
        <p:nvSpPr>
          <p:cNvPr id="18" name="TextBox 17">
            <a:extLst>
              <a:ext uri="{FF2B5EF4-FFF2-40B4-BE49-F238E27FC236}">
                <a16:creationId xmlns:a16="http://schemas.microsoft.com/office/drawing/2014/main" id="{0EA402AE-6DC6-4079-84BB-81D2E82AFA2F}"/>
              </a:ext>
            </a:extLst>
          </p:cNvPr>
          <p:cNvSpPr txBox="1"/>
          <p:nvPr/>
        </p:nvSpPr>
        <p:spPr>
          <a:xfrm>
            <a:off x="99799" y="2000291"/>
            <a:ext cx="2127971"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t>Key Roles Identified</a:t>
            </a:r>
          </a:p>
        </p:txBody>
      </p:sp>
      <p:sp>
        <p:nvSpPr>
          <p:cNvPr id="21" name="Arrow: Left 20">
            <a:extLst>
              <a:ext uri="{FF2B5EF4-FFF2-40B4-BE49-F238E27FC236}">
                <a16:creationId xmlns:a16="http://schemas.microsoft.com/office/drawing/2014/main" id="{9AC50B8F-0641-4F14-8915-B4EA6C108C1C}"/>
              </a:ext>
            </a:extLst>
          </p:cNvPr>
          <p:cNvSpPr/>
          <p:nvPr/>
        </p:nvSpPr>
        <p:spPr>
          <a:xfrm rot="20340000">
            <a:off x="2449423" y="1043901"/>
            <a:ext cx="1019654" cy="5365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Down 23">
            <a:extLst>
              <a:ext uri="{FF2B5EF4-FFF2-40B4-BE49-F238E27FC236}">
                <a16:creationId xmlns:a16="http://schemas.microsoft.com/office/drawing/2014/main" id="{84C0575A-74CB-4D09-96B9-9CE25CA20F95}"/>
              </a:ext>
            </a:extLst>
          </p:cNvPr>
          <p:cNvSpPr/>
          <p:nvPr/>
        </p:nvSpPr>
        <p:spPr>
          <a:xfrm>
            <a:off x="7277444" y="4309403"/>
            <a:ext cx="297931" cy="4648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Down 24">
            <a:extLst>
              <a:ext uri="{FF2B5EF4-FFF2-40B4-BE49-F238E27FC236}">
                <a16:creationId xmlns:a16="http://schemas.microsoft.com/office/drawing/2014/main" id="{70A2ED61-BFEC-40DD-8145-A26F3A1138EB}"/>
              </a:ext>
            </a:extLst>
          </p:cNvPr>
          <p:cNvSpPr/>
          <p:nvPr/>
        </p:nvSpPr>
        <p:spPr>
          <a:xfrm>
            <a:off x="5333685" y="4363479"/>
            <a:ext cx="279569" cy="4556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F390DC44-9140-4F00-B15E-F60277B02481}"/>
              </a:ext>
            </a:extLst>
          </p:cNvPr>
          <p:cNvSpPr/>
          <p:nvPr/>
        </p:nvSpPr>
        <p:spPr>
          <a:xfrm>
            <a:off x="5706221" y="1490456"/>
            <a:ext cx="589825" cy="10004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76ABCAF-8F75-4265-B71B-6DF9FE601641}"/>
              </a:ext>
            </a:extLst>
          </p:cNvPr>
          <p:cNvSpPr txBox="1"/>
          <p:nvPr/>
        </p:nvSpPr>
        <p:spPr>
          <a:xfrm>
            <a:off x="3700466" y="98019"/>
            <a:ext cx="4680447" cy="461665"/>
          </a:xfrm>
          <a:prstGeom prst="rect">
            <a:avLst/>
          </a:prstGeom>
          <a:noFill/>
          <a:ln w="1270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chemeClr val="tx1">
                    <a:lumMod val="95000"/>
                    <a:lumOff val="5000"/>
                  </a:schemeClr>
                </a:solidFill>
              </a:rPr>
              <a:t>Safe Sport Policy Implementation</a:t>
            </a:r>
          </a:p>
        </p:txBody>
      </p:sp>
      <p:sp>
        <p:nvSpPr>
          <p:cNvPr id="29" name="TextBox 28">
            <a:extLst>
              <a:ext uri="{FF2B5EF4-FFF2-40B4-BE49-F238E27FC236}">
                <a16:creationId xmlns:a16="http://schemas.microsoft.com/office/drawing/2014/main" id="{7B70B73E-E2B1-F549-8FF9-CE3839D80843}"/>
              </a:ext>
            </a:extLst>
          </p:cNvPr>
          <p:cNvSpPr txBox="1"/>
          <p:nvPr/>
        </p:nvSpPr>
        <p:spPr>
          <a:xfrm>
            <a:off x="188591" y="3429000"/>
            <a:ext cx="195038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t>Training &amp; Resources (CAC Safe Sport Module etc.)</a:t>
            </a:r>
          </a:p>
        </p:txBody>
      </p:sp>
      <p:sp>
        <p:nvSpPr>
          <p:cNvPr id="9" name="Rectangle 8">
            <a:extLst>
              <a:ext uri="{FF2B5EF4-FFF2-40B4-BE49-F238E27FC236}">
                <a16:creationId xmlns:a16="http://schemas.microsoft.com/office/drawing/2014/main" id="{340D8B1A-8CC3-E541-A2D3-74E05A965E21}"/>
              </a:ext>
            </a:extLst>
          </p:cNvPr>
          <p:cNvSpPr/>
          <p:nvPr/>
        </p:nvSpPr>
        <p:spPr>
          <a:xfrm>
            <a:off x="124503" y="662474"/>
            <a:ext cx="2078952" cy="3610461"/>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A"/>
          </a:p>
        </p:txBody>
      </p:sp>
      <p:sp>
        <p:nvSpPr>
          <p:cNvPr id="32" name="Arrow: Down 23">
            <a:extLst>
              <a:ext uri="{FF2B5EF4-FFF2-40B4-BE49-F238E27FC236}">
                <a16:creationId xmlns:a16="http://schemas.microsoft.com/office/drawing/2014/main" id="{3FAF9D8F-F6AA-1A44-9BBA-3A319A9B9947}"/>
              </a:ext>
            </a:extLst>
          </p:cNvPr>
          <p:cNvSpPr/>
          <p:nvPr/>
        </p:nvSpPr>
        <p:spPr>
          <a:xfrm>
            <a:off x="3371565" y="4354298"/>
            <a:ext cx="297931" cy="4648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row: Down 23">
            <a:extLst>
              <a:ext uri="{FF2B5EF4-FFF2-40B4-BE49-F238E27FC236}">
                <a16:creationId xmlns:a16="http://schemas.microsoft.com/office/drawing/2014/main" id="{73C05A80-3598-384B-992A-703949955E2E}"/>
              </a:ext>
            </a:extLst>
          </p:cNvPr>
          <p:cNvSpPr/>
          <p:nvPr/>
        </p:nvSpPr>
        <p:spPr>
          <a:xfrm>
            <a:off x="9157098" y="4279928"/>
            <a:ext cx="297931" cy="4648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Arrow: Down 26">
            <a:extLst>
              <a:ext uri="{FF2B5EF4-FFF2-40B4-BE49-F238E27FC236}">
                <a16:creationId xmlns:a16="http://schemas.microsoft.com/office/drawing/2014/main" id="{25634891-02C4-7A43-84E8-8ED9B10805C9}"/>
              </a:ext>
            </a:extLst>
          </p:cNvPr>
          <p:cNvSpPr/>
          <p:nvPr/>
        </p:nvSpPr>
        <p:spPr>
          <a:xfrm rot="18093355">
            <a:off x="8314754" y="913087"/>
            <a:ext cx="589825" cy="10004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DFDB3A3-7948-3F48-A0A2-9AFBEC2D6A61}"/>
              </a:ext>
            </a:extLst>
          </p:cNvPr>
          <p:cNvSpPr/>
          <p:nvPr/>
        </p:nvSpPr>
        <p:spPr>
          <a:xfrm>
            <a:off x="9484263" y="740751"/>
            <a:ext cx="2306928" cy="2444735"/>
          </a:xfrm>
          <a:prstGeom prst="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en-CA"/>
          </a:p>
        </p:txBody>
      </p:sp>
      <p:sp>
        <p:nvSpPr>
          <p:cNvPr id="35" name="TextBox 34">
            <a:extLst>
              <a:ext uri="{FF2B5EF4-FFF2-40B4-BE49-F238E27FC236}">
                <a16:creationId xmlns:a16="http://schemas.microsoft.com/office/drawing/2014/main" id="{3D4AC5E1-70FA-CE48-A1E2-BCF215C9CDBA}"/>
              </a:ext>
            </a:extLst>
          </p:cNvPr>
          <p:cNvSpPr txBox="1"/>
          <p:nvPr/>
        </p:nvSpPr>
        <p:spPr>
          <a:xfrm>
            <a:off x="8542792" y="5895970"/>
            <a:ext cx="1720023"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cs typeface="Calibri"/>
              </a:rPr>
              <a:t>Coaches &amp; Teams:</a:t>
            </a:r>
          </a:p>
          <a:p>
            <a:pPr algn="ctr"/>
            <a:r>
              <a:rPr lang="en-US" sz="1600" dirty="0">
                <a:cs typeface="Calibri"/>
              </a:rPr>
              <a:t>Protection Policy</a:t>
            </a:r>
          </a:p>
        </p:txBody>
      </p:sp>
      <p:sp>
        <p:nvSpPr>
          <p:cNvPr id="36" name="TextBox 35">
            <a:extLst>
              <a:ext uri="{FF2B5EF4-FFF2-40B4-BE49-F238E27FC236}">
                <a16:creationId xmlns:a16="http://schemas.microsoft.com/office/drawing/2014/main" id="{D6E85D9D-0C67-2543-8AAB-F045C92EED01}"/>
              </a:ext>
            </a:extLst>
          </p:cNvPr>
          <p:cNvSpPr txBox="1"/>
          <p:nvPr/>
        </p:nvSpPr>
        <p:spPr>
          <a:xfrm>
            <a:off x="6753210" y="5815499"/>
            <a:ext cx="136594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cs typeface="Calibri"/>
              </a:rPr>
              <a:t>Everyone: Code of Conduct</a:t>
            </a:r>
          </a:p>
        </p:txBody>
      </p:sp>
      <p:pic>
        <p:nvPicPr>
          <p:cNvPr id="37" name="Graphic 16" descr="Contract outline">
            <a:extLst>
              <a:ext uri="{FF2B5EF4-FFF2-40B4-BE49-F238E27FC236}">
                <a16:creationId xmlns:a16="http://schemas.microsoft.com/office/drawing/2014/main" id="{D1F7A9F8-DA2F-6345-873C-EE9C1942D9B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896659" y="4901099"/>
            <a:ext cx="914400" cy="914400"/>
          </a:xfrm>
          <a:prstGeom prst="rect">
            <a:avLst/>
          </a:prstGeom>
        </p:spPr>
      </p:pic>
      <p:pic>
        <p:nvPicPr>
          <p:cNvPr id="38" name="Graphic 16" descr="Contract outline">
            <a:extLst>
              <a:ext uri="{FF2B5EF4-FFF2-40B4-BE49-F238E27FC236}">
                <a16:creationId xmlns:a16="http://schemas.microsoft.com/office/drawing/2014/main" id="{32DE4F76-7AF8-7D4E-9E14-A0E6E66CF8E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994083" y="4901099"/>
            <a:ext cx="914400" cy="914400"/>
          </a:xfrm>
          <a:prstGeom prst="rect">
            <a:avLst/>
          </a:prstGeom>
        </p:spPr>
      </p:pic>
      <p:sp>
        <p:nvSpPr>
          <p:cNvPr id="39" name="Arrow: Down 23">
            <a:extLst>
              <a:ext uri="{FF2B5EF4-FFF2-40B4-BE49-F238E27FC236}">
                <a16:creationId xmlns:a16="http://schemas.microsoft.com/office/drawing/2014/main" id="{F0EEAB64-3B63-2742-BFDA-543A8FCCAD0F}"/>
              </a:ext>
            </a:extLst>
          </p:cNvPr>
          <p:cNvSpPr/>
          <p:nvPr/>
        </p:nvSpPr>
        <p:spPr>
          <a:xfrm>
            <a:off x="1015013" y="2806856"/>
            <a:ext cx="297931" cy="4648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A9B4708-93B8-A8AB-80FA-6D20C7F2BF65}"/>
              </a:ext>
            </a:extLst>
          </p:cNvPr>
          <p:cNvSpPr txBox="1"/>
          <p:nvPr/>
        </p:nvSpPr>
        <p:spPr>
          <a:xfrm>
            <a:off x="7086316" y="335845"/>
            <a:ext cx="4224929" cy="6186309"/>
          </a:xfrm>
          <a:prstGeom prst="rect">
            <a:avLst/>
          </a:prstGeom>
          <a:noFill/>
        </p:spPr>
        <p:txBody>
          <a:bodyPr wrap="square" rtlCol="0">
            <a:spAutoFit/>
          </a:bodyPr>
          <a:lstStyle/>
          <a:p>
            <a:pPr algn="ctr"/>
            <a:r>
              <a:rPr lang="en-US" sz="3600" b="1" dirty="0">
                <a:solidFill>
                  <a:srgbClr val="FF0000"/>
                </a:solidFill>
              </a:rPr>
              <a:t>Safe Sport not just a policy to check a box</a:t>
            </a:r>
          </a:p>
          <a:p>
            <a:pPr algn="ctr"/>
            <a:r>
              <a:rPr lang="en-US" sz="3600" b="1" dirty="0">
                <a:solidFill>
                  <a:srgbClr val="FF0000"/>
                </a:solidFill>
              </a:rPr>
              <a:t>It is our culture!</a:t>
            </a:r>
          </a:p>
          <a:p>
            <a:pPr algn="ctr"/>
            <a:endParaRPr lang="en-US" sz="3600" b="1" dirty="0">
              <a:solidFill>
                <a:srgbClr val="FF0000"/>
              </a:solidFill>
            </a:endParaRPr>
          </a:p>
          <a:p>
            <a:pPr algn="ctr"/>
            <a:r>
              <a:rPr lang="en-US" sz="3600" b="1" dirty="0">
                <a:solidFill>
                  <a:srgbClr val="FF0000"/>
                </a:solidFill>
              </a:rPr>
              <a:t>This will take time – engagement, commitment &amp; communication</a:t>
            </a:r>
          </a:p>
          <a:p>
            <a:pPr algn="ctr"/>
            <a:endParaRPr lang="en-US" sz="3600" b="1" dirty="0">
              <a:solidFill>
                <a:srgbClr val="FF0000"/>
              </a:solidFill>
            </a:endParaRPr>
          </a:p>
          <a:p>
            <a:pPr algn="ctr"/>
            <a:r>
              <a:rPr lang="en-US" sz="3600" b="1" dirty="0">
                <a:solidFill>
                  <a:srgbClr val="FF0000"/>
                </a:solidFill>
              </a:rPr>
              <a:t>Together we CAN make change</a:t>
            </a:r>
          </a:p>
        </p:txBody>
      </p:sp>
      <p:pic>
        <p:nvPicPr>
          <p:cNvPr id="2" name="Picture 1">
            <a:extLst>
              <a:ext uri="{FF2B5EF4-FFF2-40B4-BE49-F238E27FC236}">
                <a16:creationId xmlns:a16="http://schemas.microsoft.com/office/drawing/2014/main" id="{BEF86418-43F6-0918-5BA8-AD42C820A075}"/>
              </a:ext>
            </a:extLst>
          </p:cNvPr>
          <p:cNvPicPr>
            <a:picLocks noChangeAspect="1"/>
          </p:cNvPicPr>
          <p:nvPr/>
        </p:nvPicPr>
        <p:blipFill>
          <a:blip r:embed="rId2"/>
          <a:stretch>
            <a:fillRect/>
          </a:stretch>
        </p:blipFill>
        <p:spPr>
          <a:xfrm>
            <a:off x="271870" y="399310"/>
            <a:ext cx="6161859" cy="5963089"/>
          </a:xfrm>
          <a:prstGeom prst="rect">
            <a:avLst/>
          </a:prstGeom>
          <a:ln>
            <a:solidFill>
              <a:schemeClr val="tx1"/>
            </a:solidFill>
          </a:ln>
        </p:spPr>
      </p:pic>
    </p:spTree>
    <p:extLst>
      <p:ext uri="{BB962C8B-B14F-4D97-AF65-F5344CB8AC3E}">
        <p14:creationId xmlns:p14="http://schemas.microsoft.com/office/powerpoint/2010/main" val="400274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89625-BBD3-411B-BA42-6961C42191D5}"/>
              </a:ext>
            </a:extLst>
          </p:cNvPr>
          <p:cNvSpPr>
            <a:spLocks noGrp="1"/>
          </p:cNvSpPr>
          <p:nvPr>
            <p:ph type="title"/>
          </p:nvPr>
        </p:nvSpPr>
        <p:spPr>
          <a:xfrm>
            <a:off x="838200" y="679226"/>
            <a:ext cx="10515600" cy="1019538"/>
          </a:xfrm>
        </p:spPr>
        <p:txBody>
          <a:bodyPr/>
          <a:lstStyle/>
          <a:p>
            <a:pPr algn="ctr"/>
            <a:r>
              <a:rPr lang="en-CA" b="1" dirty="0">
                <a:solidFill>
                  <a:srgbClr val="FF0000"/>
                </a:solidFill>
                <a:latin typeface="+mn-lt"/>
              </a:rPr>
              <a:t>WHAT IS SAFE SPORT?</a:t>
            </a:r>
          </a:p>
        </p:txBody>
      </p:sp>
      <p:sp>
        <p:nvSpPr>
          <p:cNvPr id="3" name="Content Placeholder 2">
            <a:extLst>
              <a:ext uri="{FF2B5EF4-FFF2-40B4-BE49-F238E27FC236}">
                <a16:creationId xmlns:a16="http://schemas.microsoft.com/office/drawing/2014/main" id="{9194A650-3AE8-44BE-86A9-8F3F10F50FBF}"/>
              </a:ext>
            </a:extLst>
          </p:cNvPr>
          <p:cNvSpPr>
            <a:spLocks noGrp="1"/>
          </p:cNvSpPr>
          <p:nvPr>
            <p:ph idx="1"/>
          </p:nvPr>
        </p:nvSpPr>
        <p:spPr>
          <a:xfrm>
            <a:off x="838200" y="1825625"/>
            <a:ext cx="10515600" cy="1325563"/>
          </a:xfrm>
        </p:spPr>
        <p:txBody>
          <a:bodyPr/>
          <a:lstStyle/>
          <a:p>
            <a:pPr marL="0" indent="0">
              <a:buNone/>
            </a:pPr>
            <a:r>
              <a:rPr lang="en-CA" dirty="0"/>
              <a:t>A commitment and initiative to prevent and address maltreatment in sport, ensuring sport environments are free from abuse and harassment. </a:t>
            </a:r>
          </a:p>
        </p:txBody>
      </p:sp>
      <p:sp>
        <p:nvSpPr>
          <p:cNvPr id="5" name="TextBox 4">
            <a:extLst>
              <a:ext uri="{FF2B5EF4-FFF2-40B4-BE49-F238E27FC236}">
                <a16:creationId xmlns:a16="http://schemas.microsoft.com/office/drawing/2014/main" id="{DEAC2163-FE4C-4268-9892-7749706F4237}"/>
              </a:ext>
            </a:extLst>
          </p:cNvPr>
          <p:cNvSpPr txBox="1"/>
          <p:nvPr/>
        </p:nvSpPr>
        <p:spPr>
          <a:xfrm>
            <a:off x="1171303" y="3633387"/>
            <a:ext cx="9849394" cy="1323439"/>
          </a:xfrm>
          <a:prstGeom prst="rect">
            <a:avLst/>
          </a:prstGeom>
          <a:noFill/>
        </p:spPr>
        <p:txBody>
          <a:bodyPr wrap="square" rtlCol="0">
            <a:spAutoFit/>
          </a:bodyPr>
          <a:lstStyle/>
          <a:p>
            <a:pPr algn="ctr"/>
            <a:r>
              <a:rPr lang="en-CA" sz="4000" b="1" dirty="0">
                <a:solidFill>
                  <a:srgbClr val="FF0000"/>
                </a:solidFill>
                <a:latin typeface="+mn-lt"/>
              </a:rPr>
              <a:t>HOW CAN </a:t>
            </a:r>
            <a:r>
              <a:rPr lang="en-CA" sz="4000" b="1" dirty="0">
                <a:solidFill>
                  <a:srgbClr val="FF0000"/>
                </a:solidFill>
              </a:rPr>
              <a:t>YOUR</a:t>
            </a:r>
            <a:r>
              <a:rPr lang="en-CA" sz="4000" b="1" dirty="0">
                <a:solidFill>
                  <a:srgbClr val="FF0000"/>
                </a:solidFill>
                <a:latin typeface="+mn-lt"/>
              </a:rPr>
              <a:t> ORGANIZATION SUPPORT SAFE SPORT?</a:t>
            </a:r>
            <a:endParaRPr lang="en-CA" sz="4000" dirty="0"/>
          </a:p>
        </p:txBody>
      </p:sp>
      <p:sp>
        <p:nvSpPr>
          <p:cNvPr id="6" name="TextBox 5">
            <a:extLst>
              <a:ext uri="{FF2B5EF4-FFF2-40B4-BE49-F238E27FC236}">
                <a16:creationId xmlns:a16="http://schemas.microsoft.com/office/drawing/2014/main" id="{F28EBA34-9CBA-4272-A0BB-2C4C2D9DC20D}"/>
              </a:ext>
            </a:extLst>
          </p:cNvPr>
          <p:cNvSpPr txBox="1"/>
          <p:nvPr/>
        </p:nvSpPr>
        <p:spPr>
          <a:xfrm>
            <a:off x="1936376" y="5085811"/>
            <a:ext cx="8319248" cy="1200329"/>
          </a:xfrm>
          <a:prstGeom prst="rect">
            <a:avLst/>
          </a:prstGeom>
          <a:noFill/>
        </p:spPr>
        <p:txBody>
          <a:bodyPr wrap="square" rtlCol="0">
            <a:spAutoFit/>
          </a:bodyPr>
          <a:lstStyle/>
          <a:p>
            <a:pPr marL="285750" indent="-285750">
              <a:buFont typeface="Wingdings" panose="05000000000000000000" pitchFamily="2" charset="2"/>
              <a:buChar char="ü"/>
            </a:pPr>
            <a:r>
              <a:rPr lang="en-CA" sz="2400" b="1" dirty="0"/>
              <a:t>Commit to the National Safe Sport program</a:t>
            </a:r>
          </a:p>
          <a:p>
            <a:pPr marL="285750" indent="-285750">
              <a:buFont typeface="Wingdings" panose="05000000000000000000" pitchFamily="2" charset="2"/>
              <a:buChar char="ü"/>
            </a:pPr>
            <a:r>
              <a:rPr lang="en-CA" sz="2400" b="1" dirty="0"/>
              <a:t>Build awareness amongst all members</a:t>
            </a:r>
          </a:p>
          <a:p>
            <a:pPr marL="285750" indent="-285750">
              <a:buFont typeface="Wingdings" panose="05000000000000000000" pitchFamily="2" charset="2"/>
              <a:buChar char="ü"/>
            </a:pPr>
            <a:r>
              <a:rPr lang="en-CA" sz="2400" b="1" dirty="0"/>
              <a:t>Create an inclusive &amp; safe culture within the organization</a:t>
            </a:r>
          </a:p>
        </p:txBody>
      </p:sp>
    </p:spTree>
    <p:extLst>
      <p:ext uri="{BB962C8B-B14F-4D97-AF65-F5344CB8AC3E}">
        <p14:creationId xmlns:p14="http://schemas.microsoft.com/office/powerpoint/2010/main" val="2046766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774E5C-7F7C-D20C-77CE-53C35CA83EA1}"/>
              </a:ext>
            </a:extLst>
          </p:cNvPr>
          <p:cNvPicPr>
            <a:picLocks noChangeAspect="1"/>
          </p:cNvPicPr>
          <p:nvPr/>
        </p:nvPicPr>
        <p:blipFill>
          <a:blip r:embed="rId2"/>
          <a:stretch>
            <a:fillRect/>
          </a:stretch>
        </p:blipFill>
        <p:spPr>
          <a:xfrm>
            <a:off x="2918460" y="1458925"/>
            <a:ext cx="6355080" cy="3940150"/>
          </a:xfrm>
          <a:prstGeom prst="rect">
            <a:avLst/>
          </a:prstGeom>
        </p:spPr>
      </p:pic>
    </p:spTree>
    <p:extLst>
      <p:ext uri="{BB962C8B-B14F-4D97-AF65-F5344CB8AC3E}">
        <p14:creationId xmlns:p14="http://schemas.microsoft.com/office/powerpoint/2010/main" val="1965237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DCF907B-8444-745F-C4A7-2BB919AB19D1}"/>
              </a:ext>
            </a:extLst>
          </p:cNvPr>
          <p:cNvSpPr txBox="1"/>
          <p:nvPr/>
        </p:nvSpPr>
        <p:spPr>
          <a:xfrm>
            <a:off x="359567" y="290738"/>
            <a:ext cx="11472863" cy="1446550"/>
          </a:xfrm>
          <a:prstGeom prst="rect">
            <a:avLst/>
          </a:prstGeom>
          <a:noFill/>
        </p:spPr>
        <p:txBody>
          <a:bodyPr wrap="square">
            <a:spAutoFit/>
          </a:bodyPr>
          <a:lstStyle/>
          <a:p>
            <a:pPr algn="ctr"/>
            <a:r>
              <a:rPr lang="en-CA" sz="4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For Sailing the Vision </a:t>
            </a:r>
          </a:p>
          <a:p>
            <a:pPr algn="ctr"/>
            <a:r>
              <a:rPr lang="en-CA" sz="4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related to Safe Sport initiatives:</a:t>
            </a:r>
          </a:p>
        </p:txBody>
      </p:sp>
      <p:sp>
        <p:nvSpPr>
          <p:cNvPr id="2" name="TextBox 1">
            <a:extLst>
              <a:ext uri="{FF2B5EF4-FFF2-40B4-BE49-F238E27FC236}">
                <a16:creationId xmlns:a16="http://schemas.microsoft.com/office/drawing/2014/main" id="{BD4A6D71-6D5C-2F28-9BB7-69BF58F9CA3F}"/>
              </a:ext>
            </a:extLst>
          </p:cNvPr>
          <p:cNvSpPr txBox="1"/>
          <p:nvPr/>
        </p:nvSpPr>
        <p:spPr>
          <a:xfrm>
            <a:off x="805659" y="2305991"/>
            <a:ext cx="10580681" cy="3539430"/>
          </a:xfrm>
          <a:prstGeom prst="rect">
            <a:avLst/>
          </a:prstGeom>
          <a:noFill/>
        </p:spPr>
        <p:txBody>
          <a:bodyPr wrap="square">
            <a:spAutoFit/>
          </a:bodyPr>
          <a:lstStyle/>
          <a:p>
            <a:r>
              <a:rPr lang="en-CA" sz="3200" dirty="0"/>
              <a:t>Athletes, coaches, officials, and volunteers have the right to participate in a safe and inclusive sport environment that is free of </a:t>
            </a:r>
            <a:r>
              <a:rPr lang="en-CA" sz="3200" b="1" dirty="0"/>
              <a:t>maltreatment</a:t>
            </a:r>
            <a:r>
              <a:rPr lang="en-CA" sz="3200" dirty="0"/>
              <a:t> (</a:t>
            </a:r>
            <a:r>
              <a:rPr lang="en-CA" sz="3200" b="1" dirty="0"/>
              <a:t>abuse, harassment or discrimination)</a:t>
            </a:r>
          </a:p>
          <a:p>
            <a:endParaRPr lang="en-CA" sz="3200" dirty="0"/>
          </a:p>
          <a:p>
            <a:endParaRPr lang="en-CA" sz="3200" dirty="0"/>
          </a:p>
          <a:p>
            <a:r>
              <a:rPr lang="en-CA" sz="3200" dirty="0">
                <a:solidFill>
                  <a:srgbClr val="FF0000"/>
                </a:solidFill>
              </a:rPr>
              <a:t>We are working actively and intentionally to protect that right</a:t>
            </a:r>
          </a:p>
          <a:p>
            <a:endParaRPr lang="en-CA" sz="3200" dirty="0"/>
          </a:p>
        </p:txBody>
      </p:sp>
    </p:spTree>
    <p:extLst>
      <p:ext uri="{BB962C8B-B14F-4D97-AF65-F5344CB8AC3E}">
        <p14:creationId xmlns:p14="http://schemas.microsoft.com/office/powerpoint/2010/main" val="2218892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8C03B79-8D59-43E1-8C9A-F9705597BD47}" type="slidenum">
              <a:rPr lang="en-CA" smtClean="0"/>
              <a:t>4</a:t>
            </a:fld>
            <a:endParaRPr lang="en-CA"/>
          </a:p>
        </p:txBody>
      </p:sp>
      <p:graphicFrame>
        <p:nvGraphicFramePr>
          <p:cNvPr id="4" name="Diagram 3"/>
          <p:cNvGraphicFramePr/>
          <p:nvPr/>
        </p:nvGraphicFramePr>
        <p:xfrm>
          <a:off x="1457739" y="371062"/>
          <a:ext cx="8841794"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E43B9C27-E99E-8947-ACA1-214FF8DA712B}"/>
              </a:ext>
            </a:extLst>
          </p:cNvPr>
          <p:cNvSpPr txBox="1"/>
          <p:nvPr/>
        </p:nvSpPr>
        <p:spPr>
          <a:xfrm>
            <a:off x="8061933" y="488266"/>
            <a:ext cx="3300904" cy="707886"/>
          </a:xfrm>
          <a:prstGeom prst="rect">
            <a:avLst/>
          </a:prstGeom>
          <a:noFill/>
        </p:spPr>
        <p:txBody>
          <a:bodyPr wrap="none" rtlCol="0">
            <a:spAutoFit/>
          </a:bodyPr>
          <a:lstStyle/>
          <a:p>
            <a:r>
              <a:rPr lang="en-CA" sz="4000" b="1" dirty="0">
                <a:solidFill>
                  <a:srgbClr val="FF0000"/>
                </a:solidFill>
              </a:rPr>
              <a:t>HARMONIOUS</a:t>
            </a:r>
          </a:p>
        </p:txBody>
      </p:sp>
    </p:spTree>
    <p:extLst>
      <p:ext uri="{BB962C8B-B14F-4D97-AF65-F5344CB8AC3E}">
        <p14:creationId xmlns:p14="http://schemas.microsoft.com/office/powerpoint/2010/main" val="240989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9E224D-D96D-284D-98FE-949611C02294}"/>
              </a:ext>
            </a:extLst>
          </p:cNvPr>
          <p:cNvSpPr txBox="1"/>
          <p:nvPr/>
        </p:nvSpPr>
        <p:spPr>
          <a:xfrm>
            <a:off x="704537" y="209862"/>
            <a:ext cx="10782924" cy="769441"/>
          </a:xfrm>
          <a:prstGeom prst="rect">
            <a:avLst/>
          </a:prstGeom>
          <a:noFill/>
        </p:spPr>
        <p:txBody>
          <a:bodyPr wrap="square" rtlCol="0">
            <a:spAutoFit/>
          </a:bodyPr>
          <a:lstStyle/>
          <a:p>
            <a:pPr algn="ctr"/>
            <a:r>
              <a:rPr lang="en-US" sz="4400" b="1" dirty="0">
                <a:solidFill>
                  <a:srgbClr val="FF0000"/>
                </a:solidFill>
              </a:rPr>
              <a:t>HARMONIZED APPROACH</a:t>
            </a:r>
          </a:p>
        </p:txBody>
      </p:sp>
      <p:sp>
        <p:nvSpPr>
          <p:cNvPr id="6" name="TextBox 5">
            <a:extLst>
              <a:ext uri="{FF2B5EF4-FFF2-40B4-BE49-F238E27FC236}">
                <a16:creationId xmlns:a16="http://schemas.microsoft.com/office/drawing/2014/main" id="{0B88642A-1608-804D-B6F1-3858087CFC99}"/>
              </a:ext>
            </a:extLst>
          </p:cNvPr>
          <p:cNvSpPr txBox="1"/>
          <p:nvPr/>
        </p:nvSpPr>
        <p:spPr>
          <a:xfrm>
            <a:off x="504667" y="1354368"/>
            <a:ext cx="11182663" cy="4832092"/>
          </a:xfrm>
          <a:prstGeom prst="rect">
            <a:avLst/>
          </a:prstGeom>
          <a:noFill/>
        </p:spPr>
        <p:txBody>
          <a:bodyPr wrap="square" rtlCol="0">
            <a:spAutoFit/>
          </a:bodyPr>
          <a:lstStyle/>
          <a:p>
            <a:r>
              <a:rPr lang="en-CA" sz="2800" dirty="0">
                <a:latin typeface="Gotham Book" pitchFamily="2" charset="77"/>
                <a:cs typeface="Arial" pitchFamily="34" charset="0"/>
              </a:rPr>
              <a:t>The substantive and procedural aspects of all policies should be the same at the national, provincial and community level </a:t>
            </a:r>
          </a:p>
          <a:p>
            <a:endParaRPr lang="en-US" sz="2800" dirty="0"/>
          </a:p>
          <a:p>
            <a:pPr marL="457200" indent="-457200">
              <a:buFont typeface="Arial" panose="020B0604020202020204" pitchFamily="34" charset="0"/>
              <a:buChar char="•"/>
            </a:pPr>
            <a:r>
              <a:rPr lang="en-US" sz="2800" dirty="0"/>
              <a:t>Standards of behaviour &amp; conduct should be consistent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Harmonized takes pressure off each level of sailing in Canada</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Resources Invested Once – thousands of dollars &amp; hours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Canadian sailing  organizations are handed an almost complete tool</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702966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549A45-4BDC-0F4F-B701-C19D27CB5F1B}"/>
              </a:ext>
            </a:extLst>
          </p:cNvPr>
          <p:cNvSpPr txBox="1"/>
          <p:nvPr/>
        </p:nvSpPr>
        <p:spPr>
          <a:xfrm>
            <a:off x="86497" y="140314"/>
            <a:ext cx="9137169" cy="769441"/>
          </a:xfrm>
          <a:prstGeom prst="rect">
            <a:avLst/>
          </a:prstGeom>
          <a:noFill/>
        </p:spPr>
        <p:txBody>
          <a:bodyPr wrap="square" rtlCol="0">
            <a:spAutoFit/>
          </a:bodyPr>
          <a:lstStyle/>
          <a:p>
            <a:pPr algn="ctr"/>
            <a:r>
              <a:rPr lang="en-US" sz="4400" b="1" dirty="0">
                <a:solidFill>
                  <a:srgbClr val="FF0000"/>
                </a:solidFill>
              </a:rPr>
              <a:t>POLICY PACKAGE              Prevention</a:t>
            </a:r>
          </a:p>
        </p:txBody>
      </p:sp>
      <p:sp>
        <p:nvSpPr>
          <p:cNvPr id="8" name="TextBox 7">
            <a:extLst>
              <a:ext uri="{FF2B5EF4-FFF2-40B4-BE49-F238E27FC236}">
                <a16:creationId xmlns:a16="http://schemas.microsoft.com/office/drawing/2014/main" id="{4019E791-31F0-AB47-85F6-C3CBE297F6ED}"/>
              </a:ext>
            </a:extLst>
          </p:cNvPr>
          <p:cNvSpPr txBox="1"/>
          <p:nvPr/>
        </p:nvSpPr>
        <p:spPr>
          <a:xfrm>
            <a:off x="86497" y="1270041"/>
            <a:ext cx="12105503" cy="5262979"/>
          </a:xfrm>
          <a:prstGeom prst="rect">
            <a:avLst/>
          </a:prstGeom>
          <a:noFill/>
        </p:spPr>
        <p:txBody>
          <a:bodyPr wrap="square" rtlCol="0">
            <a:spAutoFit/>
          </a:bodyPr>
          <a:lstStyle/>
          <a:p>
            <a:pPr indent="-571500">
              <a:buFont typeface="Arial" panose="020B0604020202020204" pitchFamily="34" charset="0"/>
              <a:buChar char="•"/>
            </a:pPr>
            <a:r>
              <a:rPr lang="en-US" sz="3600" dirty="0"/>
              <a:t>Code of Conduct with UCCMS</a:t>
            </a:r>
          </a:p>
          <a:p>
            <a:r>
              <a:rPr lang="en-US" sz="2800" dirty="0"/>
              <a:t>	Universal Code of Conduct to Prevent &amp; Address Maltreatment in Sport</a:t>
            </a:r>
          </a:p>
          <a:p>
            <a:pPr indent="-571500">
              <a:buFont typeface="Arial" panose="020B0604020202020204" pitchFamily="34" charset="0"/>
              <a:buChar char="•"/>
            </a:pPr>
            <a:r>
              <a:rPr lang="en-US" sz="3600" dirty="0"/>
              <a:t>Screening Policy</a:t>
            </a:r>
          </a:p>
          <a:p>
            <a:r>
              <a:rPr lang="en-US" sz="2800" dirty="0"/>
              <a:t>	 </a:t>
            </a:r>
          </a:p>
          <a:p>
            <a:pPr indent="-571500">
              <a:buFont typeface="Arial" panose="020B0604020202020204" pitchFamily="34" charset="0"/>
              <a:buChar char="•"/>
            </a:pPr>
            <a:r>
              <a:rPr lang="en-US" sz="3600" dirty="0"/>
              <a:t>Protection Policy</a:t>
            </a:r>
          </a:p>
          <a:p>
            <a:r>
              <a:rPr lang="en-US" sz="3600" dirty="0"/>
              <a:t>	</a:t>
            </a:r>
            <a:endParaRPr lang="en-US" sz="2800" dirty="0"/>
          </a:p>
          <a:p>
            <a:pPr marL="571500" indent="-571500">
              <a:buFont typeface="Arial" panose="020B0604020202020204" pitchFamily="34" charset="0"/>
              <a:buChar char="•"/>
            </a:pPr>
            <a:r>
              <a:rPr lang="en-US" sz="3600" dirty="0"/>
              <a:t>Social Media Policy</a:t>
            </a:r>
          </a:p>
          <a:p>
            <a:r>
              <a:rPr lang="en-US" sz="2800" dirty="0"/>
              <a:t>	</a:t>
            </a:r>
          </a:p>
          <a:p>
            <a:pPr indent="-571500">
              <a:buFont typeface="Arial" panose="020B0604020202020204" pitchFamily="34" charset="0"/>
              <a:buChar char="•"/>
            </a:pPr>
            <a:r>
              <a:rPr lang="en-US" sz="3600" dirty="0"/>
              <a:t>Whistle Blower Policy</a:t>
            </a:r>
          </a:p>
          <a:p>
            <a:r>
              <a:rPr lang="en-US" sz="2800" dirty="0"/>
              <a:t>	</a:t>
            </a:r>
          </a:p>
        </p:txBody>
      </p:sp>
    </p:spTree>
    <p:extLst>
      <p:ext uri="{BB962C8B-B14F-4D97-AF65-F5344CB8AC3E}">
        <p14:creationId xmlns:p14="http://schemas.microsoft.com/office/powerpoint/2010/main" val="864112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71C21B-1DEE-F349-8560-CE49A41FC0D2}"/>
              </a:ext>
            </a:extLst>
          </p:cNvPr>
          <p:cNvSpPr txBox="1"/>
          <p:nvPr/>
        </p:nvSpPr>
        <p:spPr>
          <a:xfrm>
            <a:off x="910179" y="1005486"/>
            <a:ext cx="10767060" cy="4832092"/>
          </a:xfrm>
          <a:prstGeom prst="rect">
            <a:avLst/>
          </a:prstGeom>
          <a:noFill/>
        </p:spPr>
        <p:txBody>
          <a:bodyPr wrap="square">
            <a:spAutoFit/>
          </a:bodyPr>
          <a:lstStyle/>
          <a:p>
            <a:pPr algn="ctr"/>
            <a:r>
              <a:rPr lang="en-CA" sz="3200" b="1" dirty="0">
                <a:solidFill>
                  <a:srgbClr val="FF0000"/>
                </a:solidFill>
              </a:rPr>
              <a:t>UCCMS PROHIBITED BEHAVIOURS</a:t>
            </a:r>
            <a:endParaRPr lang="en-CA" sz="3200" dirty="0">
              <a:solidFill>
                <a:srgbClr val="FF0000"/>
              </a:solidFill>
            </a:endParaRPr>
          </a:p>
          <a:p>
            <a:pPr algn="ctr"/>
            <a:endParaRPr lang="en-CA" sz="2000" dirty="0">
              <a:cs typeface="Arial" pitchFamily="34" charset="0"/>
            </a:endParaRPr>
          </a:p>
          <a:p>
            <a:pPr algn="ctr"/>
            <a:endParaRPr lang="en-CA" sz="2000" dirty="0">
              <a:cs typeface="Arial" pitchFamily="34" charset="0"/>
            </a:endParaRPr>
          </a:p>
          <a:p>
            <a:pPr marL="457200" indent="-457200">
              <a:buFont typeface="Arial" panose="020B0604020202020204" pitchFamily="34" charset="0"/>
              <a:buChar char="•"/>
            </a:pPr>
            <a:r>
              <a:rPr lang="en-CA" sz="2800" dirty="0"/>
              <a:t>Maltreatment</a:t>
            </a:r>
            <a:r>
              <a:rPr lang="en-CA" sz="2400" dirty="0"/>
              <a:t> (</a:t>
            </a:r>
            <a:r>
              <a:rPr lang="en-CA" sz="2400" i="1" dirty="0"/>
              <a:t>Psychological</a:t>
            </a:r>
            <a:r>
              <a:rPr lang="en-CA" sz="2000" dirty="0"/>
              <a:t>;</a:t>
            </a:r>
            <a:r>
              <a:rPr lang="en-CA" sz="3200" dirty="0"/>
              <a:t> </a:t>
            </a:r>
            <a:r>
              <a:rPr lang="en-CA" sz="2400" i="1" dirty="0"/>
              <a:t>Physical</a:t>
            </a:r>
            <a:r>
              <a:rPr lang="en-CA" sz="3200" i="1" dirty="0"/>
              <a:t>; </a:t>
            </a:r>
            <a:r>
              <a:rPr lang="en-CA" sz="2400" i="1" dirty="0"/>
              <a:t>Sexual Maltreatment)</a:t>
            </a:r>
          </a:p>
          <a:p>
            <a:pPr marL="457200" indent="-457200">
              <a:buFont typeface="Arial" panose="020B0604020202020204" pitchFamily="34" charset="0"/>
              <a:buChar char="•"/>
            </a:pPr>
            <a:r>
              <a:rPr lang="en-CA" sz="2800" dirty="0"/>
              <a:t>Neglect</a:t>
            </a:r>
            <a:r>
              <a:rPr lang="en-CA" sz="3200" dirty="0"/>
              <a:t> </a:t>
            </a:r>
          </a:p>
          <a:p>
            <a:pPr marL="457200" indent="-457200">
              <a:buFont typeface="Arial" panose="020B0604020202020204" pitchFamily="34" charset="0"/>
              <a:buChar char="•"/>
            </a:pPr>
            <a:r>
              <a:rPr lang="en-CA" sz="2800" dirty="0"/>
              <a:t>Harassment</a:t>
            </a:r>
            <a:r>
              <a:rPr lang="en-CA" sz="3200" dirty="0"/>
              <a:t> </a:t>
            </a:r>
          </a:p>
          <a:p>
            <a:pPr marL="457200" indent="-457200">
              <a:buFont typeface="Arial" panose="020B0604020202020204" pitchFamily="34" charset="0"/>
              <a:buChar char="•"/>
            </a:pPr>
            <a:r>
              <a:rPr lang="en-CA" sz="2800" dirty="0"/>
              <a:t>Interfering/Manipulation of Process</a:t>
            </a:r>
          </a:p>
          <a:p>
            <a:pPr marL="457200" indent="-457200">
              <a:buFont typeface="Arial" panose="020B0604020202020204" pitchFamily="34" charset="0"/>
              <a:buChar char="•"/>
            </a:pPr>
            <a:r>
              <a:rPr lang="en-CA" sz="2800" dirty="0"/>
              <a:t>Retaliation</a:t>
            </a:r>
          </a:p>
          <a:p>
            <a:pPr marL="457200" indent="-457200">
              <a:buFont typeface="Arial" panose="020B0604020202020204" pitchFamily="34" charset="0"/>
              <a:buChar char="•"/>
            </a:pPr>
            <a:r>
              <a:rPr lang="en-CA" sz="2800" dirty="0"/>
              <a:t>Grooming</a:t>
            </a:r>
          </a:p>
          <a:p>
            <a:pPr marL="457200" indent="-457200">
              <a:buFont typeface="Arial" panose="020B0604020202020204" pitchFamily="34" charset="0"/>
              <a:buChar char="•"/>
            </a:pPr>
            <a:r>
              <a:rPr lang="en-CA" sz="2800" dirty="0"/>
              <a:t>Aiding &amp; Abetting</a:t>
            </a:r>
          </a:p>
          <a:p>
            <a:pPr marL="457200" indent="-457200">
              <a:buFont typeface="Arial" panose="020B0604020202020204" pitchFamily="34" charset="0"/>
              <a:buChar char="•"/>
            </a:pPr>
            <a:r>
              <a:rPr lang="en-CA" sz="2800" dirty="0"/>
              <a:t>Failure to Report</a:t>
            </a:r>
          </a:p>
        </p:txBody>
      </p:sp>
    </p:spTree>
    <p:extLst>
      <p:ext uri="{BB962C8B-B14F-4D97-AF65-F5344CB8AC3E}">
        <p14:creationId xmlns:p14="http://schemas.microsoft.com/office/powerpoint/2010/main" val="465175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875FAD-BA64-4493-82B0-94922615F078}"/>
              </a:ext>
            </a:extLst>
          </p:cNvPr>
          <p:cNvSpPr/>
          <p:nvPr/>
        </p:nvSpPr>
        <p:spPr>
          <a:xfrm>
            <a:off x="8753474" y="4472131"/>
            <a:ext cx="3219450" cy="213331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551" y="344964"/>
            <a:ext cx="8046037" cy="4670873"/>
          </a:xfrm>
          <a:prstGeom prst="rect">
            <a:avLst/>
          </a:prstGeom>
          <a:ln>
            <a:solidFill>
              <a:schemeClr val="tx1"/>
            </a:solidFill>
          </a:ln>
        </p:spPr>
      </p:pic>
      <p:sp>
        <p:nvSpPr>
          <p:cNvPr id="4" name="TextBox 3">
            <a:extLst>
              <a:ext uri="{FF2B5EF4-FFF2-40B4-BE49-F238E27FC236}">
                <a16:creationId xmlns:a16="http://schemas.microsoft.com/office/drawing/2014/main" id="{F83DA08E-29CA-4CE1-B82D-711A2957B74B}"/>
              </a:ext>
            </a:extLst>
          </p:cNvPr>
          <p:cNvSpPr txBox="1"/>
          <p:nvPr/>
        </p:nvSpPr>
        <p:spPr>
          <a:xfrm>
            <a:off x="8534588" y="5007755"/>
            <a:ext cx="3641217" cy="1200329"/>
          </a:xfrm>
          <a:prstGeom prst="rect">
            <a:avLst/>
          </a:prstGeom>
          <a:noFill/>
        </p:spPr>
        <p:txBody>
          <a:bodyPr wrap="square" rtlCol="0">
            <a:spAutoFit/>
          </a:bodyPr>
          <a:lstStyle/>
          <a:p>
            <a:pPr algn="ctr"/>
            <a:r>
              <a:rPr lang="en-CA" sz="2400" i="1" dirty="0">
                <a:solidFill>
                  <a:schemeClr val="bg1"/>
                </a:solidFill>
              </a:rPr>
              <a:t>A Person in Authority should </a:t>
            </a:r>
            <a:r>
              <a:rPr lang="en-CA" sz="2400" b="1" i="1" dirty="0">
                <a:solidFill>
                  <a:schemeClr val="bg1"/>
                </a:solidFill>
              </a:rPr>
              <a:t>never</a:t>
            </a:r>
            <a:r>
              <a:rPr lang="en-CA" sz="2400" i="1" dirty="0">
                <a:solidFill>
                  <a:schemeClr val="bg1"/>
                </a:solidFill>
              </a:rPr>
              <a:t> be alone </a:t>
            </a:r>
          </a:p>
          <a:p>
            <a:pPr algn="ctr"/>
            <a:r>
              <a:rPr lang="en-CA" sz="2400" i="1" dirty="0">
                <a:solidFill>
                  <a:schemeClr val="bg1"/>
                </a:solidFill>
              </a:rPr>
              <a:t>with an athlete</a:t>
            </a:r>
            <a:endParaRPr lang="en-US" sz="2400" i="1" dirty="0">
              <a:solidFill>
                <a:schemeClr val="bg1"/>
              </a:solidFill>
            </a:endParaRPr>
          </a:p>
        </p:txBody>
      </p:sp>
      <p:cxnSp>
        <p:nvCxnSpPr>
          <p:cNvPr id="6" name="Connector: Elbow 5">
            <a:extLst>
              <a:ext uri="{FF2B5EF4-FFF2-40B4-BE49-F238E27FC236}">
                <a16:creationId xmlns:a16="http://schemas.microsoft.com/office/drawing/2014/main" id="{08BB5B6F-977F-409F-9E4C-627501AF824E}"/>
              </a:ext>
            </a:extLst>
          </p:cNvPr>
          <p:cNvCxnSpPr>
            <a:cxnSpLocks/>
          </p:cNvCxnSpPr>
          <p:nvPr/>
        </p:nvCxnSpPr>
        <p:spPr>
          <a:xfrm>
            <a:off x="1445133" y="5153025"/>
            <a:ext cx="7105650" cy="771525"/>
          </a:xfrm>
          <a:prstGeom prst="bentConnector3">
            <a:avLst>
              <a:gd name="adj1" fmla="val -268"/>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99994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019E791-31F0-AB47-85F6-C3CBE297F6ED}"/>
              </a:ext>
            </a:extLst>
          </p:cNvPr>
          <p:cNvSpPr txBox="1"/>
          <p:nvPr/>
        </p:nvSpPr>
        <p:spPr>
          <a:xfrm>
            <a:off x="325857" y="1227951"/>
            <a:ext cx="6730653" cy="1815882"/>
          </a:xfrm>
          <a:prstGeom prst="rect">
            <a:avLst/>
          </a:prstGeom>
          <a:noFill/>
        </p:spPr>
        <p:txBody>
          <a:bodyPr wrap="square" rtlCol="0">
            <a:spAutoFit/>
          </a:bodyPr>
          <a:lstStyle/>
          <a:p>
            <a:endParaRPr lang="en-US" sz="2800" dirty="0"/>
          </a:p>
          <a:p>
            <a:pPr marL="572400" indent="-457200">
              <a:buFont typeface="Arial" panose="020B0604020202020204" pitchFamily="34" charset="0"/>
              <a:buChar char="•"/>
            </a:pPr>
            <a:r>
              <a:rPr lang="en-CA" sz="2800" dirty="0"/>
              <a:t>Discipline &amp; Complaints Policy</a:t>
            </a:r>
          </a:p>
          <a:p>
            <a:pPr marL="572400" indent="-457200">
              <a:buFont typeface="Arial" panose="020B0604020202020204" pitchFamily="34" charset="0"/>
              <a:buChar char="•"/>
            </a:pPr>
            <a:r>
              <a:rPr lang="en-CA" sz="2800" dirty="0"/>
              <a:t>Appeal Policy</a:t>
            </a:r>
          </a:p>
          <a:p>
            <a:pPr marL="572400" indent="-457200">
              <a:buFont typeface="Arial" panose="020B0604020202020204" pitchFamily="34" charset="0"/>
              <a:buChar char="•"/>
            </a:pPr>
            <a:r>
              <a:rPr lang="en-CA" sz="2800" dirty="0"/>
              <a:t>Dispute Resolution</a:t>
            </a:r>
          </a:p>
        </p:txBody>
      </p:sp>
      <p:sp>
        <p:nvSpPr>
          <p:cNvPr id="7" name="TextBox 6">
            <a:extLst>
              <a:ext uri="{FF2B5EF4-FFF2-40B4-BE49-F238E27FC236}">
                <a16:creationId xmlns:a16="http://schemas.microsoft.com/office/drawing/2014/main" id="{9875A8FC-170B-5440-B166-FB5EEEA37E65}"/>
              </a:ext>
            </a:extLst>
          </p:cNvPr>
          <p:cNvSpPr txBox="1"/>
          <p:nvPr/>
        </p:nvSpPr>
        <p:spPr>
          <a:xfrm>
            <a:off x="0" y="379169"/>
            <a:ext cx="9137169" cy="769441"/>
          </a:xfrm>
          <a:prstGeom prst="rect">
            <a:avLst/>
          </a:prstGeom>
          <a:noFill/>
        </p:spPr>
        <p:txBody>
          <a:bodyPr wrap="square" rtlCol="0">
            <a:spAutoFit/>
          </a:bodyPr>
          <a:lstStyle/>
          <a:p>
            <a:pPr algn="ctr"/>
            <a:r>
              <a:rPr lang="en-US" sz="4400" b="1" dirty="0">
                <a:solidFill>
                  <a:srgbClr val="FF0000"/>
                </a:solidFill>
              </a:rPr>
              <a:t>POLICY PACKAGE              Response</a:t>
            </a:r>
          </a:p>
        </p:txBody>
      </p:sp>
      <p:sp>
        <p:nvSpPr>
          <p:cNvPr id="11" name="TextBox 10">
            <a:extLst>
              <a:ext uri="{FF2B5EF4-FFF2-40B4-BE49-F238E27FC236}">
                <a16:creationId xmlns:a16="http://schemas.microsoft.com/office/drawing/2014/main" id="{1CA8BCCF-3C8F-5446-9E00-50C50E2785B3}"/>
              </a:ext>
            </a:extLst>
          </p:cNvPr>
          <p:cNvSpPr txBox="1"/>
          <p:nvPr/>
        </p:nvSpPr>
        <p:spPr>
          <a:xfrm>
            <a:off x="325857" y="3941907"/>
            <a:ext cx="11540284" cy="2308324"/>
          </a:xfrm>
          <a:prstGeom prst="rect">
            <a:avLst/>
          </a:prstGeom>
          <a:noFill/>
        </p:spPr>
        <p:txBody>
          <a:bodyPr wrap="square" rtlCol="0">
            <a:spAutoFit/>
          </a:bodyPr>
          <a:lstStyle/>
          <a:p>
            <a:pPr marL="572400" indent="-457200">
              <a:buFont typeface="Courier New" panose="02070309020205020404" pitchFamily="49" charset="0"/>
              <a:buChar char="o"/>
            </a:pPr>
            <a:r>
              <a:rPr lang="en-CA" sz="2400" i="1" dirty="0"/>
              <a:t>Discipline &amp; Complaints is key policy with very detailed procedures</a:t>
            </a:r>
          </a:p>
          <a:p>
            <a:pPr marL="572400" indent="-457200">
              <a:buFont typeface="Courier New" panose="02070309020205020404" pitchFamily="49" charset="0"/>
              <a:buChar char="o"/>
            </a:pPr>
            <a:r>
              <a:rPr lang="en-CA" sz="2400" i="1" dirty="0"/>
              <a:t>Weight of work associated will rise upwards in organization</a:t>
            </a:r>
          </a:p>
          <a:p>
            <a:pPr marL="572400" indent="-457200">
              <a:buFont typeface="Courier New" panose="02070309020205020404" pitchFamily="49" charset="0"/>
              <a:buChar char="o"/>
            </a:pPr>
            <a:r>
              <a:rPr lang="en-CA" sz="2400" i="1" dirty="0"/>
              <a:t>Hope to never use but need be prepared because reality is we will need them</a:t>
            </a:r>
          </a:p>
          <a:p>
            <a:pPr marL="572400" indent="-457200">
              <a:buFont typeface="Courier New" panose="02070309020205020404" pitchFamily="49" charset="0"/>
              <a:buChar char="o"/>
            </a:pPr>
            <a:r>
              <a:rPr lang="en-US" sz="2400" i="1" dirty="0"/>
              <a:t>Robust policies </a:t>
            </a:r>
            <a:r>
              <a:rPr lang="en-US" sz="2400" b="1" i="1" u="sng" dirty="0"/>
              <a:t>DO NOT </a:t>
            </a:r>
            <a:r>
              <a:rPr lang="en-US" sz="2400" i="1" dirty="0"/>
              <a:t>mean that the number of cases to be dealt with will increase significantly; however, when there are cases, it is best to be prepared to handle them properly</a:t>
            </a:r>
            <a:endParaRPr lang="en-CA" sz="2400" i="1" dirty="0"/>
          </a:p>
        </p:txBody>
      </p:sp>
    </p:spTree>
    <p:extLst>
      <p:ext uri="{BB962C8B-B14F-4D97-AF65-F5344CB8AC3E}">
        <p14:creationId xmlns:p14="http://schemas.microsoft.com/office/powerpoint/2010/main" val="3695064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TotalTime>
  <Words>1020</Words>
  <Application>Microsoft Office PowerPoint</Application>
  <PresentationFormat>Widescreen</PresentationFormat>
  <Paragraphs>187</Paragraphs>
  <Slides>20</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Courier New</vt:lpstr>
      <vt:lpstr>Gotham Book</vt:lpstr>
      <vt:lpstr>Gotham Book Regular</vt:lpstr>
      <vt:lpstr>Wingdings</vt:lpstr>
      <vt:lpstr>Office Theme</vt:lpstr>
      <vt:lpstr>INSERT PSA NAME LOGO</vt:lpstr>
      <vt:lpstr>WHAT IS SAFE SPORT?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Roddie</dc:creator>
  <cp:lastModifiedBy>Computer</cp:lastModifiedBy>
  <cp:revision>1</cp:revision>
  <dcterms:created xsi:type="dcterms:W3CDTF">2022-11-23T00:23:04Z</dcterms:created>
  <dcterms:modified xsi:type="dcterms:W3CDTF">2024-01-29T23:48:50Z</dcterms:modified>
</cp:coreProperties>
</file>