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261" r:id="rId6"/>
    <p:sldId id="296" r:id="rId7"/>
    <p:sldId id="861" r:id="rId8"/>
    <p:sldId id="828" r:id="rId9"/>
    <p:sldId id="841" r:id="rId10"/>
    <p:sldId id="827" r:id="rId11"/>
    <p:sldId id="443" r:id="rId12"/>
    <p:sldId id="445" r:id="rId13"/>
    <p:sldId id="442" r:id="rId14"/>
    <p:sldId id="444" r:id="rId15"/>
    <p:sldId id="812" r:id="rId16"/>
    <p:sldId id="816" r:id="rId17"/>
    <p:sldId id="865" r:id="rId18"/>
    <p:sldId id="813" r:id="rId19"/>
    <p:sldId id="425" r:id="rId20"/>
    <p:sldId id="863" r:id="rId21"/>
    <p:sldId id="426" r:id="rId22"/>
    <p:sldId id="423" r:id="rId23"/>
    <p:sldId id="831" r:id="rId24"/>
    <p:sldId id="431" r:id="rId25"/>
    <p:sldId id="834" r:id="rId26"/>
    <p:sldId id="835" r:id="rId27"/>
    <p:sldId id="429" r:id="rId28"/>
    <p:sldId id="814" r:id="rId29"/>
    <p:sldId id="832" r:id="rId30"/>
    <p:sldId id="433" r:id="rId31"/>
    <p:sldId id="815" r:id="rId32"/>
    <p:sldId id="837" r:id="rId33"/>
    <p:sldId id="434" r:id="rId34"/>
    <p:sldId id="438" r:id="rId35"/>
    <p:sldId id="474" r:id="rId36"/>
    <p:sldId id="845" r:id="rId37"/>
    <p:sldId id="476" r:id="rId38"/>
    <p:sldId id="479" r:id="rId39"/>
    <p:sldId id="862" r:id="rId40"/>
    <p:sldId id="820" r:id="rId41"/>
    <p:sldId id="839" r:id="rId42"/>
    <p:sldId id="437" r:id="rId43"/>
    <p:sldId id="819" r:id="rId44"/>
    <p:sldId id="354" r:id="rId45"/>
    <p:sldId id="840" r:id="rId46"/>
    <p:sldId id="843" r:id="rId47"/>
    <p:sldId id="81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12C61-C00C-BB4E-9E64-6C45F01500D5}" v="16" dt="2022-11-27T20:36:41.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8"/>
    <p:restoredTop sz="81360"/>
  </p:normalViewPr>
  <p:slideViewPr>
    <p:cSldViewPr snapToGrid="0" snapToObjects="1">
      <p:cViewPr varScale="1">
        <p:scale>
          <a:sx n="93" d="100"/>
          <a:sy n="93" d="100"/>
        </p:scale>
        <p:origin x="1146" y="8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E096A-9A50-4470-8127-34118A0A8C2E}" type="doc">
      <dgm:prSet loTypeId="urn:microsoft.com/office/officeart/2005/8/layout/StepDownProcess" loCatId="process" qsTypeId="urn:microsoft.com/office/officeart/2005/8/quickstyle/simple2" qsCatId="simple" csTypeId="urn:microsoft.com/office/officeart/2005/8/colors/accent2_1" csCatId="accent2" phldr="1"/>
      <dgm:spPr/>
      <dgm:t>
        <a:bodyPr/>
        <a:lstStyle/>
        <a:p>
          <a:endParaRPr lang="en-CA"/>
        </a:p>
      </dgm:t>
    </dgm:pt>
    <dgm:pt modelId="{9457F276-ADB9-46FE-8405-9E7B74CD465A}">
      <dgm:prSet phldrT="[Text]"/>
      <dgm:spPr/>
      <dgm:t>
        <a:bodyPr/>
        <a:lstStyle/>
        <a:p>
          <a:r>
            <a:rPr lang="en-CA" dirty="0">
              <a:latin typeface="Gotham Book Regular"/>
            </a:rPr>
            <a:t>National Policy</a:t>
          </a:r>
        </a:p>
      </dgm:t>
    </dgm:pt>
    <dgm:pt modelId="{30FD46BB-88F6-4598-B07F-172060F602B5}" type="parTrans" cxnId="{E6680989-0A2E-463A-BEB0-C3DC9E50A8F2}">
      <dgm:prSet/>
      <dgm:spPr/>
      <dgm:t>
        <a:bodyPr/>
        <a:lstStyle/>
        <a:p>
          <a:endParaRPr lang="en-CA"/>
        </a:p>
      </dgm:t>
    </dgm:pt>
    <dgm:pt modelId="{90851BC9-D318-42D6-B71B-6ED75B04EF3E}" type="sibTrans" cxnId="{E6680989-0A2E-463A-BEB0-C3DC9E50A8F2}">
      <dgm:prSet/>
      <dgm:spPr/>
      <dgm:t>
        <a:bodyPr/>
        <a:lstStyle/>
        <a:p>
          <a:endParaRPr lang="en-CA"/>
        </a:p>
      </dgm:t>
    </dgm:pt>
    <dgm:pt modelId="{F4D7691B-C89F-4F60-A078-F270A205EFA7}">
      <dgm:prSet phldrT="[Text]"/>
      <dgm:spPr/>
      <dgm:t>
        <a:bodyPr/>
        <a:lstStyle/>
        <a:p>
          <a:r>
            <a:rPr lang="en-CA" dirty="0">
              <a:latin typeface="Gotham Book Regular"/>
            </a:rPr>
            <a:t>Provincial Policy</a:t>
          </a:r>
        </a:p>
      </dgm:t>
    </dgm:pt>
    <dgm:pt modelId="{735D4352-4F26-4F33-A143-96F2CC87FE7B}" type="parTrans" cxnId="{0052659F-C841-467C-92BB-AA570FCCCA07}">
      <dgm:prSet/>
      <dgm:spPr/>
      <dgm:t>
        <a:bodyPr/>
        <a:lstStyle/>
        <a:p>
          <a:endParaRPr lang="en-CA"/>
        </a:p>
      </dgm:t>
    </dgm:pt>
    <dgm:pt modelId="{D1B78DAE-C06D-42CF-BA01-FCAC384978AD}" type="sibTrans" cxnId="{0052659F-C841-467C-92BB-AA570FCCCA07}">
      <dgm:prSet/>
      <dgm:spPr/>
      <dgm:t>
        <a:bodyPr/>
        <a:lstStyle/>
        <a:p>
          <a:endParaRPr lang="en-CA"/>
        </a:p>
      </dgm:t>
    </dgm:pt>
    <dgm:pt modelId="{B5BBB8E6-3D8F-43DD-A875-18A2C6F94928}">
      <dgm:prSet phldrT="[Text]"/>
      <dgm:spPr/>
      <dgm:t>
        <a:bodyPr/>
        <a:lstStyle/>
        <a:p>
          <a:pPr algn="ctr"/>
          <a:r>
            <a:rPr lang="en-CA">
              <a:latin typeface="Gotham Book Regular"/>
            </a:rPr>
            <a:t>Impacted by Provincial Requirements</a:t>
          </a:r>
          <a:endParaRPr lang="en-CA" dirty="0">
            <a:latin typeface="Gotham Book Regular"/>
          </a:endParaRPr>
        </a:p>
      </dgm:t>
    </dgm:pt>
    <dgm:pt modelId="{90C5B392-A712-45C8-9E69-D9A2B5380ED3}" type="parTrans" cxnId="{6DF8A754-0704-49B6-8744-EC88E820AD9E}">
      <dgm:prSet/>
      <dgm:spPr/>
      <dgm:t>
        <a:bodyPr/>
        <a:lstStyle/>
        <a:p>
          <a:endParaRPr lang="en-CA"/>
        </a:p>
      </dgm:t>
    </dgm:pt>
    <dgm:pt modelId="{544C4470-1A42-4507-B0F4-1A1E5618BA57}" type="sibTrans" cxnId="{6DF8A754-0704-49B6-8744-EC88E820AD9E}">
      <dgm:prSet/>
      <dgm:spPr/>
      <dgm:t>
        <a:bodyPr/>
        <a:lstStyle/>
        <a:p>
          <a:endParaRPr lang="en-CA"/>
        </a:p>
      </dgm:t>
    </dgm:pt>
    <dgm:pt modelId="{705B3907-CCD7-46D8-B512-8B3648C91A10}">
      <dgm:prSet phldrT="[Text]"/>
      <dgm:spPr/>
      <dgm:t>
        <a:bodyPr/>
        <a:lstStyle/>
        <a:p>
          <a:r>
            <a:rPr lang="en-CA" dirty="0">
              <a:latin typeface="Gotham Book Regular"/>
            </a:rPr>
            <a:t>Local Policy</a:t>
          </a:r>
        </a:p>
      </dgm:t>
    </dgm:pt>
    <dgm:pt modelId="{E65195A1-CEEE-4DAD-ACC2-9F8F1750F42B}" type="parTrans" cxnId="{B90BFCA8-C6D0-4432-8B1C-526C0929840D}">
      <dgm:prSet/>
      <dgm:spPr/>
      <dgm:t>
        <a:bodyPr/>
        <a:lstStyle/>
        <a:p>
          <a:endParaRPr lang="en-CA"/>
        </a:p>
      </dgm:t>
    </dgm:pt>
    <dgm:pt modelId="{58EE1C81-EC14-4A5C-96FB-293297971E3A}" type="sibTrans" cxnId="{B90BFCA8-C6D0-4432-8B1C-526C0929840D}">
      <dgm:prSet/>
      <dgm:spPr/>
      <dgm:t>
        <a:bodyPr/>
        <a:lstStyle/>
        <a:p>
          <a:endParaRPr lang="en-CA"/>
        </a:p>
      </dgm:t>
    </dgm:pt>
    <dgm:pt modelId="{025140AD-180C-4F6A-941B-AB05093E6631}">
      <dgm:prSet phldrT="[Text]"/>
      <dgm:spPr/>
      <dgm:t>
        <a:bodyPr/>
        <a:lstStyle/>
        <a:p>
          <a:pPr algn="ctr"/>
          <a:r>
            <a:rPr lang="en-CA">
              <a:latin typeface="Gotham Book Regular"/>
            </a:rPr>
            <a:t>Impacted by Local Regulations </a:t>
          </a:r>
          <a:endParaRPr lang="en-CA" dirty="0">
            <a:latin typeface="Gotham Book Regular"/>
          </a:endParaRPr>
        </a:p>
      </dgm:t>
    </dgm:pt>
    <dgm:pt modelId="{F14A5ED8-EB84-49C0-9F1B-C3732B52C0C5}" type="parTrans" cxnId="{ECB669F7-EC18-4555-AA5D-EBE2A68238D8}">
      <dgm:prSet/>
      <dgm:spPr/>
      <dgm:t>
        <a:bodyPr/>
        <a:lstStyle/>
        <a:p>
          <a:endParaRPr lang="en-CA"/>
        </a:p>
      </dgm:t>
    </dgm:pt>
    <dgm:pt modelId="{BB24D4FE-B5ED-43EF-90E3-6F08AE30C65E}" type="sibTrans" cxnId="{ECB669F7-EC18-4555-AA5D-EBE2A68238D8}">
      <dgm:prSet/>
      <dgm:spPr/>
      <dgm:t>
        <a:bodyPr/>
        <a:lstStyle/>
        <a:p>
          <a:endParaRPr lang="en-CA"/>
        </a:p>
      </dgm:t>
    </dgm:pt>
    <dgm:pt modelId="{FCAB6474-5A08-4C72-96B7-73BF6DDC7C58}" type="pres">
      <dgm:prSet presAssocID="{DA5E096A-9A50-4470-8127-34118A0A8C2E}" presName="rootnode" presStyleCnt="0">
        <dgm:presLayoutVars>
          <dgm:chMax/>
          <dgm:chPref/>
          <dgm:dir/>
          <dgm:animLvl val="lvl"/>
        </dgm:presLayoutVars>
      </dgm:prSet>
      <dgm:spPr/>
    </dgm:pt>
    <dgm:pt modelId="{1C8E9B76-5296-4421-B599-D393535D8171}" type="pres">
      <dgm:prSet presAssocID="{9457F276-ADB9-46FE-8405-9E7B74CD465A}" presName="composite" presStyleCnt="0"/>
      <dgm:spPr/>
    </dgm:pt>
    <dgm:pt modelId="{5074A274-18E7-4094-88AC-76CB5B839BA0}" type="pres">
      <dgm:prSet presAssocID="{9457F276-ADB9-46FE-8405-9E7B74CD465A}" presName="bentUpArrow1" presStyleLbl="alignImgPlace1" presStyleIdx="0" presStyleCnt="2"/>
      <dgm:spPr/>
    </dgm:pt>
    <dgm:pt modelId="{F6EE5BBB-619B-4BD6-BC19-BB7ED49B47D0}" type="pres">
      <dgm:prSet presAssocID="{9457F276-ADB9-46FE-8405-9E7B74CD465A}" presName="ParentText" presStyleLbl="node1" presStyleIdx="0" presStyleCnt="3" custScaleX="96854" custScaleY="99456">
        <dgm:presLayoutVars>
          <dgm:chMax val="1"/>
          <dgm:chPref val="1"/>
          <dgm:bulletEnabled val="1"/>
        </dgm:presLayoutVars>
      </dgm:prSet>
      <dgm:spPr/>
    </dgm:pt>
    <dgm:pt modelId="{6CAF2A14-CD99-4B0C-95AD-AB2B3335E312}" type="pres">
      <dgm:prSet presAssocID="{9457F276-ADB9-46FE-8405-9E7B74CD465A}" presName="ChildText" presStyleLbl="revTx" presStyleIdx="0" presStyleCnt="3">
        <dgm:presLayoutVars>
          <dgm:chMax val="0"/>
          <dgm:chPref val="0"/>
          <dgm:bulletEnabled val="1"/>
        </dgm:presLayoutVars>
      </dgm:prSet>
      <dgm:spPr/>
    </dgm:pt>
    <dgm:pt modelId="{10F2D401-ED01-4B5E-AA31-FD17028881D2}" type="pres">
      <dgm:prSet presAssocID="{90851BC9-D318-42D6-B71B-6ED75B04EF3E}" presName="sibTrans" presStyleCnt="0"/>
      <dgm:spPr/>
    </dgm:pt>
    <dgm:pt modelId="{A7F0E28D-185B-4C85-99B1-FEB28B5ACCCE}" type="pres">
      <dgm:prSet presAssocID="{F4D7691B-C89F-4F60-A078-F270A205EFA7}" presName="composite" presStyleCnt="0"/>
      <dgm:spPr/>
    </dgm:pt>
    <dgm:pt modelId="{5A5786B2-4E99-4782-9447-9247EEA5E9F0}" type="pres">
      <dgm:prSet presAssocID="{F4D7691B-C89F-4F60-A078-F270A205EFA7}" presName="bentUpArrow1" presStyleLbl="alignImgPlace1" presStyleIdx="1" presStyleCnt="2"/>
      <dgm:spPr/>
    </dgm:pt>
    <dgm:pt modelId="{2EAD57A5-BC13-448B-AFC2-16190FC121F2}" type="pres">
      <dgm:prSet presAssocID="{F4D7691B-C89F-4F60-A078-F270A205EFA7}" presName="ParentText" presStyleLbl="node1" presStyleIdx="1" presStyleCnt="3">
        <dgm:presLayoutVars>
          <dgm:chMax val="1"/>
          <dgm:chPref val="1"/>
          <dgm:bulletEnabled val="1"/>
        </dgm:presLayoutVars>
      </dgm:prSet>
      <dgm:spPr/>
    </dgm:pt>
    <dgm:pt modelId="{4367EC17-2990-4E6E-AFE2-7A4C2DA1F476}" type="pres">
      <dgm:prSet presAssocID="{F4D7691B-C89F-4F60-A078-F270A205EFA7}" presName="ChildText" presStyleLbl="revTx" presStyleIdx="1" presStyleCnt="3" custScaleX="142154" custScaleY="106226" custLinFactNeighborX="32367" custLinFactNeighborY="564">
        <dgm:presLayoutVars>
          <dgm:chMax val="0"/>
          <dgm:chPref val="0"/>
          <dgm:bulletEnabled val="1"/>
        </dgm:presLayoutVars>
      </dgm:prSet>
      <dgm:spPr/>
    </dgm:pt>
    <dgm:pt modelId="{3A3328F7-7C26-474C-8712-24E0CC8F0024}" type="pres">
      <dgm:prSet presAssocID="{D1B78DAE-C06D-42CF-BA01-FCAC384978AD}" presName="sibTrans" presStyleCnt="0"/>
      <dgm:spPr/>
    </dgm:pt>
    <dgm:pt modelId="{4AB837A8-8134-4C97-BDF7-5DA28863CF50}" type="pres">
      <dgm:prSet presAssocID="{705B3907-CCD7-46D8-B512-8B3648C91A10}" presName="composite" presStyleCnt="0"/>
      <dgm:spPr/>
    </dgm:pt>
    <dgm:pt modelId="{84470537-2A46-4E54-9C0A-C454F41F6ADA}" type="pres">
      <dgm:prSet presAssocID="{705B3907-CCD7-46D8-B512-8B3648C91A10}" presName="ParentText" presStyleLbl="node1" presStyleIdx="2" presStyleCnt="3">
        <dgm:presLayoutVars>
          <dgm:chMax val="1"/>
          <dgm:chPref val="1"/>
          <dgm:bulletEnabled val="1"/>
        </dgm:presLayoutVars>
      </dgm:prSet>
      <dgm:spPr/>
    </dgm:pt>
    <dgm:pt modelId="{807F8499-9BB5-4ED1-AED6-60AD9487563E}" type="pres">
      <dgm:prSet presAssocID="{705B3907-CCD7-46D8-B512-8B3648C91A10}" presName="FinalChildText" presStyleLbl="revTx" presStyleIdx="2" presStyleCnt="3">
        <dgm:presLayoutVars>
          <dgm:chMax val="0"/>
          <dgm:chPref val="0"/>
          <dgm:bulletEnabled val="1"/>
        </dgm:presLayoutVars>
      </dgm:prSet>
      <dgm:spPr/>
    </dgm:pt>
  </dgm:ptLst>
  <dgm:cxnLst>
    <dgm:cxn modelId="{64DA2C31-5B40-4389-A78A-CB94E66C6A32}" type="presOf" srcId="{B5BBB8E6-3D8F-43DD-A875-18A2C6F94928}" destId="{4367EC17-2990-4E6E-AFE2-7A4C2DA1F476}" srcOrd="0" destOrd="0" presId="urn:microsoft.com/office/officeart/2005/8/layout/StepDownProcess"/>
    <dgm:cxn modelId="{FA914146-B4C0-4D64-A342-60BFBF517214}" type="presOf" srcId="{F4D7691B-C89F-4F60-A078-F270A205EFA7}" destId="{2EAD57A5-BC13-448B-AFC2-16190FC121F2}" srcOrd="0" destOrd="0" presId="urn:microsoft.com/office/officeart/2005/8/layout/StepDownProcess"/>
    <dgm:cxn modelId="{6DF8A754-0704-49B6-8744-EC88E820AD9E}" srcId="{F4D7691B-C89F-4F60-A078-F270A205EFA7}" destId="{B5BBB8E6-3D8F-43DD-A875-18A2C6F94928}" srcOrd="0" destOrd="0" parTransId="{90C5B392-A712-45C8-9E69-D9A2B5380ED3}" sibTransId="{544C4470-1A42-4507-B0F4-1A1E5618BA57}"/>
    <dgm:cxn modelId="{E6680989-0A2E-463A-BEB0-C3DC9E50A8F2}" srcId="{DA5E096A-9A50-4470-8127-34118A0A8C2E}" destId="{9457F276-ADB9-46FE-8405-9E7B74CD465A}" srcOrd="0" destOrd="0" parTransId="{30FD46BB-88F6-4598-B07F-172060F602B5}" sibTransId="{90851BC9-D318-42D6-B71B-6ED75B04EF3E}"/>
    <dgm:cxn modelId="{0052659F-C841-467C-92BB-AA570FCCCA07}" srcId="{DA5E096A-9A50-4470-8127-34118A0A8C2E}" destId="{F4D7691B-C89F-4F60-A078-F270A205EFA7}" srcOrd="1" destOrd="0" parTransId="{735D4352-4F26-4F33-A143-96F2CC87FE7B}" sibTransId="{D1B78DAE-C06D-42CF-BA01-FCAC384978AD}"/>
    <dgm:cxn modelId="{B90BFCA8-C6D0-4432-8B1C-526C0929840D}" srcId="{DA5E096A-9A50-4470-8127-34118A0A8C2E}" destId="{705B3907-CCD7-46D8-B512-8B3648C91A10}" srcOrd="2" destOrd="0" parTransId="{E65195A1-CEEE-4DAD-ACC2-9F8F1750F42B}" sibTransId="{58EE1C81-EC14-4A5C-96FB-293297971E3A}"/>
    <dgm:cxn modelId="{25263FA9-A3A0-4490-9AAA-5BA2369FD180}" type="presOf" srcId="{DA5E096A-9A50-4470-8127-34118A0A8C2E}" destId="{FCAB6474-5A08-4C72-96B7-73BF6DDC7C58}" srcOrd="0" destOrd="0" presId="urn:microsoft.com/office/officeart/2005/8/layout/StepDownProcess"/>
    <dgm:cxn modelId="{65C774CF-44F8-4F45-ABBA-53F48D69920E}" type="presOf" srcId="{705B3907-CCD7-46D8-B512-8B3648C91A10}" destId="{84470537-2A46-4E54-9C0A-C454F41F6ADA}" srcOrd="0" destOrd="0" presId="urn:microsoft.com/office/officeart/2005/8/layout/StepDownProcess"/>
    <dgm:cxn modelId="{3A3F41D4-D85F-4FB8-9CBB-A36ABCFB94A0}" type="presOf" srcId="{025140AD-180C-4F6A-941B-AB05093E6631}" destId="{807F8499-9BB5-4ED1-AED6-60AD9487563E}" srcOrd="0" destOrd="0" presId="urn:microsoft.com/office/officeart/2005/8/layout/StepDownProcess"/>
    <dgm:cxn modelId="{193934E7-26D2-487C-A67D-4F2F82629856}" type="presOf" srcId="{9457F276-ADB9-46FE-8405-9E7B74CD465A}" destId="{F6EE5BBB-619B-4BD6-BC19-BB7ED49B47D0}" srcOrd="0" destOrd="0" presId="urn:microsoft.com/office/officeart/2005/8/layout/StepDownProcess"/>
    <dgm:cxn modelId="{ECB669F7-EC18-4555-AA5D-EBE2A68238D8}" srcId="{705B3907-CCD7-46D8-B512-8B3648C91A10}" destId="{025140AD-180C-4F6A-941B-AB05093E6631}" srcOrd="0" destOrd="0" parTransId="{F14A5ED8-EB84-49C0-9F1B-C3732B52C0C5}" sibTransId="{BB24D4FE-B5ED-43EF-90E3-6F08AE30C65E}"/>
    <dgm:cxn modelId="{1B1C7216-14FB-40BB-B143-53CC00FAB29A}" type="presParOf" srcId="{FCAB6474-5A08-4C72-96B7-73BF6DDC7C58}" destId="{1C8E9B76-5296-4421-B599-D393535D8171}" srcOrd="0" destOrd="0" presId="urn:microsoft.com/office/officeart/2005/8/layout/StepDownProcess"/>
    <dgm:cxn modelId="{B8E167DB-D806-4913-ACE1-DD95364DE6E7}" type="presParOf" srcId="{1C8E9B76-5296-4421-B599-D393535D8171}" destId="{5074A274-18E7-4094-88AC-76CB5B839BA0}" srcOrd="0" destOrd="0" presId="urn:microsoft.com/office/officeart/2005/8/layout/StepDownProcess"/>
    <dgm:cxn modelId="{F20ED5A1-AC6C-4A4B-9325-0BA6E70FEDEB}" type="presParOf" srcId="{1C8E9B76-5296-4421-B599-D393535D8171}" destId="{F6EE5BBB-619B-4BD6-BC19-BB7ED49B47D0}" srcOrd="1" destOrd="0" presId="urn:microsoft.com/office/officeart/2005/8/layout/StepDownProcess"/>
    <dgm:cxn modelId="{E0FEBD5E-8A0A-4223-AB18-AFCBD6A1235E}" type="presParOf" srcId="{1C8E9B76-5296-4421-B599-D393535D8171}" destId="{6CAF2A14-CD99-4B0C-95AD-AB2B3335E312}" srcOrd="2" destOrd="0" presId="urn:microsoft.com/office/officeart/2005/8/layout/StepDownProcess"/>
    <dgm:cxn modelId="{6B8EE5E0-CA9F-4276-9F34-90D93FB5851E}" type="presParOf" srcId="{FCAB6474-5A08-4C72-96B7-73BF6DDC7C58}" destId="{10F2D401-ED01-4B5E-AA31-FD17028881D2}" srcOrd="1" destOrd="0" presId="urn:microsoft.com/office/officeart/2005/8/layout/StepDownProcess"/>
    <dgm:cxn modelId="{81D0BA43-9402-4291-A849-4E945428E0CC}" type="presParOf" srcId="{FCAB6474-5A08-4C72-96B7-73BF6DDC7C58}" destId="{A7F0E28D-185B-4C85-99B1-FEB28B5ACCCE}" srcOrd="2" destOrd="0" presId="urn:microsoft.com/office/officeart/2005/8/layout/StepDownProcess"/>
    <dgm:cxn modelId="{F7B02F82-1385-475D-8900-E8955EEB432A}" type="presParOf" srcId="{A7F0E28D-185B-4C85-99B1-FEB28B5ACCCE}" destId="{5A5786B2-4E99-4782-9447-9247EEA5E9F0}" srcOrd="0" destOrd="0" presId="urn:microsoft.com/office/officeart/2005/8/layout/StepDownProcess"/>
    <dgm:cxn modelId="{A96EEE1B-2AC8-4FCB-AC73-CF6A21C168D4}" type="presParOf" srcId="{A7F0E28D-185B-4C85-99B1-FEB28B5ACCCE}" destId="{2EAD57A5-BC13-448B-AFC2-16190FC121F2}" srcOrd="1" destOrd="0" presId="urn:microsoft.com/office/officeart/2005/8/layout/StepDownProcess"/>
    <dgm:cxn modelId="{5B603095-0CA8-411E-85E4-4EF71E5730DB}" type="presParOf" srcId="{A7F0E28D-185B-4C85-99B1-FEB28B5ACCCE}" destId="{4367EC17-2990-4E6E-AFE2-7A4C2DA1F476}" srcOrd="2" destOrd="0" presId="urn:microsoft.com/office/officeart/2005/8/layout/StepDownProcess"/>
    <dgm:cxn modelId="{000BFD3A-20E1-493D-A69A-713C465DD856}" type="presParOf" srcId="{FCAB6474-5A08-4C72-96B7-73BF6DDC7C58}" destId="{3A3328F7-7C26-474C-8712-24E0CC8F0024}" srcOrd="3" destOrd="0" presId="urn:microsoft.com/office/officeart/2005/8/layout/StepDownProcess"/>
    <dgm:cxn modelId="{95AF6D8E-A436-4B9F-9C31-72566FD0B2BB}" type="presParOf" srcId="{FCAB6474-5A08-4C72-96B7-73BF6DDC7C58}" destId="{4AB837A8-8134-4C97-BDF7-5DA28863CF50}" srcOrd="4" destOrd="0" presId="urn:microsoft.com/office/officeart/2005/8/layout/StepDownProcess"/>
    <dgm:cxn modelId="{562BCF56-CFE6-4400-BCB9-E4B6DB2F8B30}" type="presParOf" srcId="{4AB837A8-8134-4C97-BDF7-5DA28863CF50}" destId="{84470537-2A46-4E54-9C0A-C454F41F6ADA}" srcOrd="0" destOrd="0" presId="urn:microsoft.com/office/officeart/2005/8/layout/StepDownProcess"/>
    <dgm:cxn modelId="{D596B816-19AF-4B3D-B046-9C4FBAE7D9C1}" type="presParOf" srcId="{4AB837A8-8134-4C97-BDF7-5DA28863CF50}" destId="{807F8499-9BB5-4ED1-AED6-60AD9487563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DAF6B-6A66-B542-9F60-5DB7359F431A}"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2E142650-EB04-6A43-B08F-A8943D851460}">
      <dgm:prSet phldrT="[Text]"/>
      <dgm:spPr>
        <a:solidFill>
          <a:srgbClr val="FF0204"/>
        </a:solidFill>
      </dgm:spPr>
      <dgm:t>
        <a:bodyPr/>
        <a:lstStyle/>
        <a:p>
          <a:r>
            <a:rPr lang="en-US" dirty="0"/>
            <a:t>Independent 3</a:t>
          </a:r>
          <a:r>
            <a:rPr lang="en-US" baseline="30000" dirty="0"/>
            <a:t>rd</a:t>
          </a:r>
          <a:r>
            <a:rPr lang="en-US" dirty="0"/>
            <a:t> Party</a:t>
          </a:r>
        </a:p>
      </dgm:t>
    </dgm:pt>
    <dgm:pt modelId="{EA243F6E-3845-064D-B492-1C6CA2C04736}" type="parTrans" cxnId="{0A2628C1-C905-4F40-B188-1E1C76AB000E}">
      <dgm:prSet/>
      <dgm:spPr/>
      <dgm:t>
        <a:bodyPr/>
        <a:lstStyle/>
        <a:p>
          <a:endParaRPr lang="en-US"/>
        </a:p>
      </dgm:t>
    </dgm:pt>
    <dgm:pt modelId="{E61FE0F2-C2E4-1E4C-8461-5DF146D7F016}" type="sibTrans" cxnId="{0A2628C1-C905-4F40-B188-1E1C76AB000E}">
      <dgm:prSet/>
      <dgm:spPr/>
      <dgm:t>
        <a:bodyPr/>
        <a:lstStyle/>
        <a:p>
          <a:endParaRPr lang="en-US"/>
        </a:p>
      </dgm:t>
    </dgm:pt>
    <dgm:pt modelId="{058AE70B-DB2C-764E-B9EE-454801C9658A}">
      <dgm:prSet phldrT="[Text]"/>
      <dgm:spPr>
        <a:solidFill>
          <a:srgbClr val="FF0204"/>
        </a:solidFill>
      </dgm:spPr>
      <dgm:t>
        <a:bodyPr/>
        <a:lstStyle/>
        <a:p>
          <a:r>
            <a:rPr lang="en-US" dirty="0"/>
            <a:t>National</a:t>
          </a:r>
        </a:p>
      </dgm:t>
    </dgm:pt>
    <dgm:pt modelId="{7D39A12D-A2CF-F34A-82DC-780E4074B56C}" type="parTrans" cxnId="{CF9017F8-1DE5-D14A-95BF-4D5DD71A4801}">
      <dgm:prSet/>
      <dgm:spPr/>
      <dgm:t>
        <a:bodyPr/>
        <a:lstStyle/>
        <a:p>
          <a:endParaRPr lang="en-US"/>
        </a:p>
      </dgm:t>
    </dgm:pt>
    <dgm:pt modelId="{CB539156-C16C-F84E-884B-AB91E1E110F1}" type="sibTrans" cxnId="{CF9017F8-1DE5-D14A-95BF-4D5DD71A4801}">
      <dgm:prSet/>
      <dgm:spPr/>
      <dgm:t>
        <a:bodyPr/>
        <a:lstStyle/>
        <a:p>
          <a:endParaRPr lang="en-US"/>
        </a:p>
      </dgm:t>
    </dgm:pt>
    <dgm:pt modelId="{9408E726-030F-6240-A2A9-1E2EA717E08D}">
      <dgm:prSet phldrT="[Text]"/>
      <dgm:spPr>
        <a:solidFill>
          <a:srgbClr val="FF0204"/>
        </a:solidFill>
      </dgm:spPr>
      <dgm:t>
        <a:bodyPr/>
        <a:lstStyle/>
        <a:p>
          <a:r>
            <a:rPr lang="en-US" dirty="0"/>
            <a:t>Provincial</a:t>
          </a:r>
        </a:p>
      </dgm:t>
    </dgm:pt>
    <dgm:pt modelId="{32FF0444-F0E5-C744-9C07-30383640DE0B}" type="parTrans" cxnId="{2A3F699A-2028-134C-A754-CE480D42952D}">
      <dgm:prSet/>
      <dgm:spPr/>
      <dgm:t>
        <a:bodyPr/>
        <a:lstStyle/>
        <a:p>
          <a:endParaRPr lang="en-US"/>
        </a:p>
      </dgm:t>
    </dgm:pt>
    <dgm:pt modelId="{AF951A22-787C-9E46-A475-1816E8B9C85F}" type="sibTrans" cxnId="{2A3F699A-2028-134C-A754-CE480D42952D}">
      <dgm:prSet/>
      <dgm:spPr/>
      <dgm:t>
        <a:bodyPr/>
        <a:lstStyle/>
        <a:p>
          <a:endParaRPr lang="en-US"/>
        </a:p>
      </dgm:t>
    </dgm:pt>
    <dgm:pt modelId="{AE34992F-3840-C146-95E7-94C134B9C1A0}">
      <dgm:prSet phldrT="[Text]"/>
      <dgm:spPr>
        <a:solidFill>
          <a:srgbClr val="FF0204"/>
        </a:solidFill>
      </dgm:spPr>
      <dgm:t>
        <a:bodyPr/>
        <a:lstStyle/>
        <a:p>
          <a:r>
            <a:rPr lang="en-US" dirty="0"/>
            <a:t>Local Orgs</a:t>
          </a:r>
        </a:p>
      </dgm:t>
    </dgm:pt>
    <dgm:pt modelId="{A2DF8E5A-483A-F041-8B9C-A0C62F64429F}" type="parTrans" cxnId="{86E9FCAD-43F3-F04E-BF9A-796B38FF35ED}">
      <dgm:prSet/>
      <dgm:spPr/>
      <dgm:t>
        <a:bodyPr/>
        <a:lstStyle/>
        <a:p>
          <a:endParaRPr lang="en-US"/>
        </a:p>
      </dgm:t>
    </dgm:pt>
    <dgm:pt modelId="{2500727B-0DB7-2848-9F26-DB86E16DBFF2}" type="sibTrans" cxnId="{86E9FCAD-43F3-F04E-BF9A-796B38FF35ED}">
      <dgm:prSet/>
      <dgm:spPr/>
      <dgm:t>
        <a:bodyPr/>
        <a:lstStyle/>
        <a:p>
          <a:endParaRPr lang="en-US"/>
        </a:p>
      </dgm:t>
    </dgm:pt>
    <dgm:pt modelId="{E9BF778B-86F0-DD4A-B4DA-F87E5107FD28}" type="pres">
      <dgm:prSet presAssocID="{7BADAF6B-6A66-B542-9F60-5DB7359F431A}" presName="Name0" presStyleCnt="0">
        <dgm:presLayoutVars>
          <dgm:chPref val="1"/>
          <dgm:dir/>
          <dgm:animOne val="branch"/>
          <dgm:animLvl val="lvl"/>
          <dgm:resizeHandles val="exact"/>
        </dgm:presLayoutVars>
      </dgm:prSet>
      <dgm:spPr/>
    </dgm:pt>
    <dgm:pt modelId="{E324CC2B-706D-9242-B341-E0E7891620DD}" type="pres">
      <dgm:prSet presAssocID="{2E142650-EB04-6A43-B08F-A8943D851460}" presName="root1" presStyleCnt="0"/>
      <dgm:spPr/>
    </dgm:pt>
    <dgm:pt modelId="{77B0CEE2-D470-8642-8765-88D32C23BB83}" type="pres">
      <dgm:prSet presAssocID="{2E142650-EB04-6A43-B08F-A8943D851460}" presName="LevelOneTextNode" presStyleLbl="node0" presStyleIdx="0" presStyleCnt="1">
        <dgm:presLayoutVars>
          <dgm:chPref val="3"/>
        </dgm:presLayoutVars>
      </dgm:prSet>
      <dgm:spPr/>
    </dgm:pt>
    <dgm:pt modelId="{47D4EBCE-E8F8-B241-84CD-18B72EECFFF7}" type="pres">
      <dgm:prSet presAssocID="{2E142650-EB04-6A43-B08F-A8943D851460}" presName="level2hierChild" presStyleCnt="0"/>
      <dgm:spPr/>
    </dgm:pt>
    <dgm:pt modelId="{35A086A8-863B-5D44-B307-B19446078F2F}" type="pres">
      <dgm:prSet presAssocID="{7D39A12D-A2CF-F34A-82DC-780E4074B56C}" presName="conn2-1" presStyleLbl="parChTrans1D2" presStyleIdx="0" presStyleCnt="3"/>
      <dgm:spPr/>
    </dgm:pt>
    <dgm:pt modelId="{B6860FDA-60DB-7946-A503-206086AA9C1A}" type="pres">
      <dgm:prSet presAssocID="{7D39A12D-A2CF-F34A-82DC-780E4074B56C}" presName="connTx" presStyleLbl="parChTrans1D2" presStyleIdx="0" presStyleCnt="3"/>
      <dgm:spPr/>
    </dgm:pt>
    <dgm:pt modelId="{242E3A51-3ED4-6845-A2A5-D6238786CBE3}" type="pres">
      <dgm:prSet presAssocID="{058AE70B-DB2C-764E-B9EE-454801C9658A}" presName="root2" presStyleCnt="0"/>
      <dgm:spPr/>
    </dgm:pt>
    <dgm:pt modelId="{8AA818A7-5F48-674F-804A-5F20314BCF75}" type="pres">
      <dgm:prSet presAssocID="{058AE70B-DB2C-764E-B9EE-454801C9658A}" presName="LevelTwoTextNode" presStyleLbl="node2" presStyleIdx="0" presStyleCnt="3">
        <dgm:presLayoutVars>
          <dgm:chPref val="3"/>
        </dgm:presLayoutVars>
      </dgm:prSet>
      <dgm:spPr/>
    </dgm:pt>
    <dgm:pt modelId="{F68A16E1-2343-B443-8EA5-F2CBC0FFD3F8}" type="pres">
      <dgm:prSet presAssocID="{058AE70B-DB2C-764E-B9EE-454801C9658A}" presName="level3hierChild" presStyleCnt="0"/>
      <dgm:spPr/>
    </dgm:pt>
    <dgm:pt modelId="{8FD0F6A9-93D5-1E42-8D02-597091C7D853}" type="pres">
      <dgm:prSet presAssocID="{32FF0444-F0E5-C744-9C07-30383640DE0B}" presName="conn2-1" presStyleLbl="parChTrans1D2" presStyleIdx="1" presStyleCnt="3"/>
      <dgm:spPr/>
    </dgm:pt>
    <dgm:pt modelId="{09E3AF95-7D52-3140-9304-102E5580AD10}" type="pres">
      <dgm:prSet presAssocID="{32FF0444-F0E5-C744-9C07-30383640DE0B}" presName="connTx" presStyleLbl="parChTrans1D2" presStyleIdx="1" presStyleCnt="3"/>
      <dgm:spPr/>
    </dgm:pt>
    <dgm:pt modelId="{694B57FE-B069-D748-9BB2-C4AFDF160BD9}" type="pres">
      <dgm:prSet presAssocID="{9408E726-030F-6240-A2A9-1E2EA717E08D}" presName="root2" presStyleCnt="0"/>
      <dgm:spPr/>
    </dgm:pt>
    <dgm:pt modelId="{2C3E0EF5-2B9D-804B-9B44-CB84D7A740EA}" type="pres">
      <dgm:prSet presAssocID="{9408E726-030F-6240-A2A9-1E2EA717E08D}" presName="LevelTwoTextNode" presStyleLbl="node2" presStyleIdx="1" presStyleCnt="3">
        <dgm:presLayoutVars>
          <dgm:chPref val="3"/>
        </dgm:presLayoutVars>
      </dgm:prSet>
      <dgm:spPr/>
    </dgm:pt>
    <dgm:pt modelId="{CFB8098F-7245-C946-86A0-E50EFC65607B}" type="pres">
      <dgm:prSet presAssocID="{9408E726-030F-6240-A2A9-1E2EA717E08D}" presName="level3hierChild" presStyleCnt="0"/>
      <dgm:spPr/>
    </dgm:pt>
    <dgm:pt modelId="{5DCF9AE4-250E-B445-B16E-AB79EFB23B56}" type="pres">
      <dgm:prSet presAssocID="{A2DF8E5A-483A-F041-8B9C-A0C62F64429F}" presName="conn2-1" presStyleLbl="parChTrans1D2" presStyleIdx="2" presStyleCnt="3"/>
      <dgm:spPr/>
    </dgm:pt>
    <dgm:pt modelId="{66986177-AB7C-C943-BD37-177BE1C969A1}" type="pres">
      <dgm:prSet presAssocID="{A2DF8E5A-483A-F041-8B9C-A0C62F64429F}" presName="connTx" presStyleLbl="parChTrans1D2" presStyleIdx="2" presStyleCnt="3"/>
      <dgm:spPr/>
    </dgm:pt>
    <dgm:pt modelId="{F7FE4943-BC52-EE4E-B507-5DC3C33ACA79}" type="pres">
      <dgm:prSet presAssocID="{AE34992F-3840-C146-95E7-94C134B9C1A0}" presName="root2" presStyleCnt="0"/>
      <dgm:spPr/>
    </dgm:pt>
    <dgm:pt modelId="{CB1E1D01-2D41-5C49-BB26-CA36922ECF4C}" type="pres">
      <dgm:prSet presAssocID="{AE34992F-3840-C146-95E7-94C134B9C1A0}" presName="LevelTwoTextNode" presStyleLbl="node2" presStyleIdx="2" presStyleCnt="3">
        <dgm:presLayoutVars>
          <dgm:chPref val="3"/>
        </dgm:presLayoutVars>
      </dgm:prSet>
      <dgm:spPr/>
    </dgm:pt>
    <dgm:pt modelId="{FC71F938-1569-154C-9550-7935A65F2898}" type="pres">
      <dgm:prSet presAssocID="{AE34992F-3840-C146-95E7-94C134B9C1A0}" presName="level3hierChild" presStyleCnt="0"/>
      <dgm:spPr/>
    </dgm:pt>
  </dgm:ptLst>
  <dgm:cxnLst>
    <dgm:cxn modelId="{1CD9EE01-4B76-7442-8411-B517F9DA7530}" type="presOf" srcId="{7D39A12D-A2CF-F34A-82DC-780E4074B56C}" destId="{35A086A8-863B-5D44-B307-B19446078F2F}" srcOrd="0" destOrd="0" presId="urn:microsoft.com/office/officeart/2008/layout/HorizontalMultiLevelHierarchy"/>
    <dgm:cxn modelId="{9F287103-E0BE-F443-B8BC-B305FE110EE4}" type="presOf" srcId="{7D39A12D-A2CF-F34A-82DC-780E4074B56C}" destId="{B6860FDA-60DB-7946-A503-206086AA9C1A}" srcOrd="1" destOrd="0" presId="urn:microsoft.com/office/officeart/2008/layout/HorizontalMultiLevelHierarchy"/>
    <dgm:cxn modelId="{6E4A3F25-8C07-4943-9C81-AA2730FB4004}" type="presOf" srcId="{A2DF8E5A-483A-F041-8B9C-A0C62F64429F}" destId="{66986177-AB7C-C943-BD37-177BE1C969A1}" srcOrd="1" destOrd="0" presId="urn:microsoft.com/office/officeart/2008/layout/HorizontalMultiLevelHierarchy"/>
    <dgm:cxn modelId="{B606732D-C104-B441-9EE0-3A97750114EF}" type="presOf" srcId="{058AE70B-DB2C-764E-B9EE-454801C9658A}" destId="{8AA818A7-5F48-674F-804A-5F20314BCF75}" srcOrd="0" destOrd="0" presId="urn:microsoft.com/office/officeart/2008/layout/HorizontalMultiLevelHierarchy"/>
    <dgm:cxn modelId="{3F5FF636-DAAA-154D-8F04-E616431828C2}" type="presOf" srcId="{7BADAF6B-6A66-B542-9F60-5DB7359F431A}" destId="{E9BF778B-86F0-DD4A-B4DA-F87E5107FD28}" srcOrd="0" destOrd="0" presId="urn:microsoft.com/office/officeart/2008/layout/HorizontalMultiLevelHierarchy"/>
    <dgm:cxn modelId="{EE213248-9455-4A47-AFA7-655D51EC3D24}" type="presOf" srcId="{9408E726-030F-6240-A2A9-1E2EA717E08D}" destId="{2C3E0EF5-2B9D-804B-9B44-CB84D7A740EA}" srcOrd="0" destOrd="0" presId="urn:microsoft.com/office/officeart/2008/layout/HorizontalMultiLevelHierarchy"/>
    <dgm:cxn modelId="{F3AC1075-9540-BF40-8190-7B267B3A6561}" type="presOf" srcId="{32FF0444-F0E5-C744-9C07-30383640DE0B}" destId="{09E3AF95-7D52-3140-9304-102E5580AD10}" srcOrd="1" destOrd="0" presId="urn:microsoft.com/office/officeart/2008/layout/HorizontalMultiLevelHierarchy"/>
    <dgm:cxn modelId="{8DE8A797-B9D6-084F-9ABA-BBD25562EDA8}" type="presOf" srcId="{AE34992F-3840-C146-95E7-94C134B9C1A0}" destId="{CB1E1D01-2D41-5C49-BB26-CA36922ECF4C}" srcOrd="0" destOrd="0" presId="urn:microsoft.com/office/officeart/2008/layout/HorizontalMultiLevelHierarchy"/>
    <dgm:cxn modelId="{2A3F699A-2028-134C-A754-CE480D42952D}" srcId="{2E142650-EB04-6A43-B08F-A8943D851460}" destId="{9408E726-030F-6240-A2A9-1E2EA717E08D}" srcOrd="1" destOrd="0" parTransId="{32FF0444-F0E5-C744-9C07-30383640DE0B}" sibTransId="{AF951A22-787C-9E46-A475-1816E8B9C85F}"/>
    <dgm:cxn modelId="{F3995AAA-E551-944B-9996-582F0EF66730}" type="presOf" srcId="{32FF0444-F0E5-C744-9C07-30383640DE0B}" destId="{8FD0F6A9-93D5-1E42-8D02-597091C7D853}" srcOrd="0" destOrd="0" presId="urn:microsoft.com/office/officeart/2008/layout/HorizontalMultiLevelHierarchy"/>
    <dgm:cxn modelId="{86E9FCAD-43F3-F04E-BF9A-796B38FF35ED}" srcId="{2E142650-EB04-6A43-B08F-A8943D851460}" destId="{AE34992F-3840-C146-95E7-94C134B9C1A0}" srcOrd="2" destOrd="0" parTransId="{A2DF8E5A-483A-F041-8B9C-A0C62F64429F}" sibTransId="{2500727B-0DB7-2848-9F26-DB86E16DBFF2}"/>
    <dgm:cxn modelId="{0F8F85BC-4E18-7E45-866E-DDE19CA2BB3F}" type="presOf" srcId="{2E142650-EB04-6A43-B08F-A8943D851460}" destId="{77B0CEE2-D470-8642-8765-88D32C23BB83}" srcOrd="0" destOrd="0" presId="urn:microsoft.com/office/officeart/2008/layout/HorizontalMultiLevelHierarchy"/>
    <dgm:cxn modelId="{0A2628C1-C905-4F40-B188-1E1C76AB000E}" srcId="{7BADAF6B-6A66-B542-9F60-5DB7359F431A}" destId="{2E142650-EB04-6A43-B08F-A8943D851460}" srcOrd="0" destOrd="0" parTransId="{EA243F6E-3845-064D-B492-1C6CA2C04736}" sibTransId="{E61FE0F2-C2E4-1E4C-8461-5DF146D7F016}"/>
    <dgm:cxn modelId="{5CAEA0DE-F6B2-4840-B66A-9EDFFFF28E08}" type="presOf" srcId="{A2DF8E5A-483A-F041-8B9C-A0C62F64429F}" destId="{5DCF9AE4-250E-B445-B16E-AB79EFB23B56}" srcOrd="0" destOrd="0" presId="urn:microsoft.com/office/officeart/2008/layout/HorizontalMultiLevelHierarchy"/>
    <dgm:cxn modelId="{CF9017F8-1DE5-D14A-95BF-4D5DD71A4801}" srcId="{2E142650-EB04-6A43-B08F-A8943D851460}" destId="{058AE70B-DB2C-764E-B9EE-454801C9658A}" srcOrd="0" destOrd="0" parTransId="{7D39A12D-A2CF-F34A-82DC-780E4074B56C}" sibTransId="{CB539156-C16C-F84E-884B-AB91E1E110F1}"/>
    <dgm:cxn modelId="{966097EB-F581-FC4B-BF3B-0D4B8AC31E0C}" type="presParOf" srcId="{E9BF778B-86F0-DD4A-B4DA-F87E5107FD28}" destId="{E324CC2B-706D-9242-B341-E0E7891620DD}" srcOrd="0" destOrd="0" presId="urn:microsoft.com/office/officeart/2008/layout/HorizontalMultiLevelHierarchy"/>
    <dgm:cxn modelId="{A1CE1DA2-EF53-7E49-9DC0-BB01EDA56E1C}" type="presParOf" srcId="{E324CC2B-706D-9242-B341-E0E7891620DD}" destId="{77B0CEE2-D470-8642-8765-88D32C23BB83}" srcOrd="0" destOrd="0" presId="urn:microsoft.com/office/officeart/2008/layout/HorizontalMultiLevelHierarchy"/>
    <dgm:cxn modelId="{4D3CC745-16C0-BD43-B0C9-D42E1096284E}" type="presParOf" srcId="{E324CC2B-706D-9242-B341-E0E7891620DD}" destId="{47D4EBCE-E8F8-B241-84CD-18B72EECFFF7}" srcOrd="1" destOrd="0" presId="urn:microsoft.com/office/officeart/2008/layout/HorizontalMultiLevelHierarchy"/>
    <dgm:cxn modelId="{38A4F2D1-DE5B-EB4F-812B-5A1C6E8D9C46}" type="presParOf" srcId="{47D4EBCE-E8F8-B241-84CD-18B72EECFFF7}" destId="{35A086A8-863B-5D44-B307-B19446078F2F}" srcOrd="0" destOrd="0" presId="urn:microsoft.com/office/officeart/2008/layout/HorizontalMultiLevelHierarchy"/>
    <dgm:cxn modelId="{679F3B70-C1C5-9343-8072-07D3D82CCD75}" type="presParOf" srcId="{35A086A8-863B-5D44-B307-B19446078F2F}" destId="{B6860FDA-60DB-7946-A503-206086AA9C1A}" srcOrd="0" destOrd="0" presId="urn:microsoft.com/office/officeart/2008/layout/HorizontalMultiLevelHierarchy"/>
    <dgm:cxn modelId="{8A944A51-83F5-5F41-9BFD-FA69931B1F7A}" type="presParOf" srcId="{47D4EBCE-E8F8-B241-84CD-18B72EECFFF7}" destId="{242E3A51-3ED4-6845-A2A5-D6238786CBE3}" srcOrd="1" destOrd="0" presId="urn:microsoft.com/office/officeart/2008/layout/HorizontalMultiLevelHierarchy"/>
    <dgm:cxn modelId="{C91230DB-DAE6-184B-9179-4B38897E8265}" type="presParOf" srcId="{242E3A51-3ED4-6845-A2A5-D6238786CBE3}" destId="{8AA818A7-5F48-674F-804A-5F20314BCF75}" srcOrd="0" destOrd="0" presId="urn:microsoft.com/office/officeart/2008/layout/HorizontalMultiLevelHierarchy"/>
    <dgm:cxn modelId="{753C9DF0-14BF-CC45-9F9C-3A260A78223C}" type="presParOf" srcId="{242E3A51-3ED4-6845-A2A5-D6238786CBE3}" destId="{F68A16E1-2343-B443-8EA5-F2CBC0FFD3F8}" srcOrd="1" destOrd="0" presId="urn:microsoft.com/office/officeart/2008/layout/HorizontalMultiLevelHierarchy"/>
    <dgm:cxn modelId="{929A6FA4-99B6-5E4C-A921-751014CE1059}" type="presParOf" srcId="{47D4EBCE-E8F8-B241-84CD-18B72EECFFF7}" destId="{8FD0F6A9-93D5-1E42-8D02-597091C7D853}" srcOrd="2" destOrd="0" presId="urn:microsoft.com/office/officeart/2008/layout/HorizontalMultiLevelHierarchy"/>
    <dgm:cxn modelId="{8637A3FF-DE3A-4847-A64B-B2CB9486EB83}" type="presParOf" srcId="{8FD0F6A9-93D5-1E42-8D02-597091C7D853}" destId="{09E3AF95-7D52-3140-9304-102E5580AD10}" srcOrd="0" destOrd="0" presId="urn:microsoft.com/office/officeart/2008/layout/HorizontalMultiLevelHierarchy"/>
    <dgm:cxn modelId="{257A6008-7FEF-8E48-8D10-583BD29F00C3}" type="presParOf" srcId="{47D4EBCE-E8F8-B241-84CD-18B72EECFFF7}" destId="{694B57FE-B069-D748-9BB2-C4AFDF160BD9}" srcOrd="3" destOrd="0" presId="urn:microsoft.com/office/officeart/2008/layout/HorizontalMultiLevelHierarchy"/>
    <dgm:cxn modelId="{B7F68F0B-BF9B-4142-981F-DCC1DF782F76}" type="presParOf" srcId="{694B57FE-B069-D748-9BB2-C4AFDF160BD9}" destId="{2C3E0EF5-2B9D-804B-9B44-CB84D7A740EA}" srcOrd="0" destOrd="0" presId="urn:microsoft.com/office/officeart/2008/layout/HorizontalMultiLevelHierarchy"/>
    <dgm:cxn modelId="{4D577731-2CF2-DC49-ACE1-861B1C2A05C6}" type="presParOf" srcId="{694B57FE-B069-D748-9BB2-C4AFDF160BD9}" destId="{CFB8098F-7245-C946-86A0-E50EFC65607B}" srcOrd="1" destOrd="0" presId="urn:microsoft.com/office/officeart/2008/layout/HorizontalMultiLevelHierarchy"/>
    <dgm:cxn modelId="{C570DF24-E855-0644-AFBD-A6D63EAED49A}" type="presParOf" srcId="{47D4EBCE-E8F8-B241-84CD-18B72EECFFF7}" destId="{5DCF9AE4-250E-B445-B16E-AB79EFB23B56}" srcOrd="4" destOrd="0" presId="urn:microsoft.com/office/officeart/2008/layout/HorizontalMultiLevelHierarchy"/>
    <dgm:cxn modelId="{AC3767AF-C934-684F-A4DF-C17FBB3213B4}" type="presParOf" srcId="{5DCF9AE4-250E-B445-B16E-AB79EFB23B56}" destId="{66986177-AB7C-C943-BD37-177BE1C969A1}" srcOrd="0" destOrd="0" presId="urn:microsoft.com/office/officeart/2008/layout/HorizontalMultiLevelHierarchy"/>
    <dgm:cxn modelId="{04610F00-209F-F348-A8F8-98EFB601E7BD}" type="presParOf" srcId="{47D4EBCE-E8F8-B241-84CD-18B72EECFFF7}" destId="{F7FE4943-BC52-EE4E-B507-5DC3C33ACA79}" srcOrd="5" destOrd="0" presId="urn:microsoft.com/office/officeart/2008/layout/HorizontalMultiLevelHierarchy"/>
    <dgm:cxn modelId="{3385D907-07E4-5944-B941-D0EA1EB76633}" type="presParOf" srcId="{F7FE4943-BC52-EE4E-B507-5DC3C33ACA79}" destId="{CB1E1D01-2D41-5C49-BB26-CA36922ECF4C}" srcOrd="0" destOrd="0" presId="urn:microsoft.com/office/officeart/2008/layout/HorizontalMultiLevelHierarchy"/>
    <dgm:cxn modelId="{C8388F82-0E49-D44A-8C6D-5BB2F6289E05}" type="presParOf" srcId="{F7FE4943-BC52-EE4E-B507-5DC3C33ACA79}" destId="{FC71F938-1569-154C-9550-7935A65F289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006B1-0E43-F044-A8FC-D7964186564E}"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69709004-7BB6-6E47-ACA4-958AF370EEFD}">
      <dgm:prSet phldrT="[Text]" custT="1"/>
      <dgm:spPr/>
      <dgm:t>
        <a:bodyPr/>
        <a:lstStyle/>
        <a:p>
          <a:r>
            <a:rPr lang="en-US" sz="2000" dirty="0"/>
            <a:t>ITP / OSIC</a:t>
          </a:r>
        </a:p>
        <a:p>
          <a:r>
            <a:rPr lang="en-US" sz="2000" dirty="0"/>
            <a:t>Complaint Filed</a:t>
          </a:r>
        </a:p>
      </dgm:t>
    </dgm:pt>
    <dgm:pt modelId="{13E69461-C75A-0F4E-B8AD-8703C0DBF3A4}" type="parTrans" cxnId="{A90BFC92-0191-7146-BD32-D65A973CAE71}">
      <dgm:prSet/>
      <dgm:spPr/>
      <dgm:t>
        <a:bodyPr/>
        <a:lstStyle/>
        <a:p>
          <a:endParaRPr lang="en-US"/>
        </a:p>
      </dgm:t>
    </dgm:pt>
    <dgm:pt modelId="{D9EAF64B-CA0C-1A40-A280-FA027B72DD15}" type="sibTrans" cxnId="{A90BFC92-0191-7146-BD32-D65A973CAE71}">
      <dgm:prSet/>
      <dgm:spPr/>
      <dgm:t>
        <a:bodyPr/>
        <a:lstStyle/>
        <a:p>
          <a:endParaRPr lang="en-US"/>
        </a:p>
      </dgm:t>
    </dgm:pt>
    <dgm:pt modelId="{7CF28A9A-AB87-D844-8E55-5DC19D1315BF}">
      <dgm:prSet phldrT="[Text]" custT="1"/>
      <dgm:spPr/>
      <dgm:t>
        <a:bodyPr/>
        <a:lstStyle/>
        <a:p>
          <a:r>
            <a:rPr lang="en-US" sz="2000" dirty="0"/>
            <a:t>Identified as not a UCCMS Participant and/or not a UCCMS related breach</a:t>
          </a:r>
        </a:p>
      </dgm:t>
    </dgm:pt>
    <dgm:pt modelId="{BDA7D7EB-76FF-4544-A38A-7EB35DF86356}" type="parTrans" cxnId="{334A5611-9D85-B641-899A-688E58F3F297}">
      <dgm:prSet/>
      <dgm:spPr/>
      <dgm:t>
        <a:bodyPr/>
        <a:lstStyle/>
        <a:p>
          <a:endParaRPr lang="en-US"/>
        </a:p>
      </dgm:t>
    </dgm:pt>
    <dgm:pt modelId="{F3E8849F-CE23-B04F-BE6C-B7A2AFCA9838}" type="sibTrans" cxnId="{334A5611-9D85-B641-899A-688E58F3F297}">
      <dgm:prSet/>
      <dgm:spPr/>
      <dgm:t>
        <a:bodyPr/>
        <a:lstStyle/>
        <a:p>
          <a:endParaRPr lang="en-US"/>
        </a:p>
      </dgm:t>
    </dgm:pt>
    <dgm:pt modelId="{FD6FF635-E67E-C34A-B259-BFF98ECDF1D1}">
      <dgm:prSet phldrT="[Text]" custT="1"/>
      <dgm:spPr/>
      <dgm:t>
        <a:bodyPr/>
        <a:lstStyle/>
        <a:p>
          <a:r>
            <a:rPr lang="en-US" sz="2000" dirty="0"/>
            <a:t>SDRCC redirects to </a:t>
          </a:r>
        </a:p>
        <a:p>
          <a:r>
            <a:rPr lang="en-US" sz="2000" dirty="0"/>
            <a:t>ITP Sport </a:t>
          </a:r>
        </a:p>
        <a:p>
          <a:r>
            <a:rPr lang="en-US" sz="2000" dirty="0"/>
            <a:t>(or Provincial Government)</a:t>
          </a:r>
        </a:p>
      </dgm:t>
    </dgm:pt>
    <dgm:pt modelId="{ED78EB59-E7B6-3446-94F5-EE2D4BF98F96}" type="parTrans" cxnId="{606CF431-4DE3-FA42-B30A-636EAF174CCF}">
      <dgm:prSet/>
      <dgm:spPr/>
      <dgm:t>
        <a:bodyPr/>
        <a:lstStyle/>
        <a:p>
          <a:endParaRPr lang="en-US"/>
        </a:p>
      </dgm:t>
    </dgm:pt>
    <dgm:pt modelId="{C68FF1B4-CA01-304B-9E42-4CD10B489717}" type="sibTrans" cxnId="{606CF431-4DE3-FA42-B30A-636EAF174CCF}">
      <dgm:prSet/>
      <dgm:spPr/>
      <dgm:t>
        <a:bodyPr/>
        <a:lstStyle/>
        <a:p>
          <a:endParaRPr lang="en-US"/>
        </a:p>
      </dgm:t>
    </dgm:pt>
    <dgm:pt modelId="{D02DE4D5-4290-EA48-A26F-261315C3FEFB}">
      <dgm:prSet phldrT="[Text]" custT="1"/>
      <dgm:spPr/>
      <dgm:t>
        <a:bodyPr/>
        <a:lstStyle/>
        <a:p>
          <a:r>
            <a:rPr lang="en-US" sz="2000" dirty="0"/>
            <a:t>If respondent is UCCMS Participant &amp; UCCMS breach</a:t>
          </a:r>
        </a:p>
        <a:p>
          <a:r>
            <a:rPr lang="en-US" sz="2000" dirty="0"/>
            <a:t>(see list identified)</a:t>
          </a:r>
        </a:p>
      </dgm:t>
    </dgm:pt>
    <dgm:pt modelId="{785A36B3-20CC-B04C-8AAF-8153EB030C4E}" type="parTrans" cxnId="{C8E534EA-0175-7B47-8FB9-B0A4E947E2B6}">
      <dgm:prSet/>
      <dgm:spPr/>
      <dgm:t>
        <a:bodyPr/>
        <a:lstStyle/>
        <a:p>
          <a:endParaRPr lang="en-US"/>
        </a:p>
      </dgm:t>
    </dgm:pt>
    <dgm:pt modelId="{14B8A634-FFD8-6E47-92DE-9D5B4D529D09}" type="sibTrans" cxnId="{C8E534EA-0175-7B47-8FB9-B0A4E947E2B6}">
      <dgm:prSet/>
      <dgm:spPr/>
      <dgm:t>
        <a:bodyPr/>
        <a:lstStyle/>
        <a:p>
          <a:endParaRPr lang="en-US"/>
        </a:p>
      </dgm:t>
    </dgm:pt>
    <dgm:pt modelId="{DD90281D-9358-9647-A822-0CE60B87D9C3}">
      <dgm:prSet phldrT="[Text]" custT="1"/>
      <dgm:spPr/>
      <dgm:t>
        <a:bodyPr/>
        <a:lstStyle/>
        <a:p>
          <a:r>
            <a:rPr lang="en-US" sz="2000" dirty="0"/>
            <a:t>OSIC will Manage </a:t>
          </a:r>
        </a:p>
        <a:p>
          <a:r>
            <a:rPr lang="en-US" sz="1600" dirty="0"/>
            <a:t>Sport Canada funds</a:t>
          </a:r>
        </a:p>
      </dgm:t>
    </dgm:pt>
    <dgm:pt modelId="{C0D2B721-8BAC-6B47-BF8C-866F1C29FBB8}" type="parTrans" cxnId="{5A25A137-3084-EC4F-B4DB-5D8B2BDA3496}">
      <dgm:prSet/>
      <dgm:spPr/>
      <dgm:t>
        <a:bodyPr/>
        <a:lstStyle/>
        <a:p>
          <a:endParaRPr lang="en-US"/>
        </a:p>
      </dgm:t>
    </dgm:pt>
    <dgm:pt modelId="{0B4E454F-0B18-9148-AE88-88B5149FB7E9}" type="sibTrans" cxnId="{5A25A137-3084-EC4F-B4DB-5D8B2BDA3496}">
      <dgm:prSet/>
      <dgm:spPr/>
      <dgm:t>
        <a:bodyPr/>
        <a:lstStyle/>
        <a:p>
          <a:endParaRPr lang="en-US"/>
        </a:p>
      </dgm:t>
    </dgm:pt>
    <dgm:pt modelId="{3A475E6B-00E3-7945-9E5C-0410C8F71D4E}">
      <dgm:prSet custT="1"/>
      <dgm:spPr>
        <a:solidFill>
          <a:srgbClr val="FFC000"/>
        </a:solidFill>
      </dgm:spPr>
      <dgm:t>
        <a:bodyPr/>
        <a:lstStyle/>
        <a:p>
          <a:r>
            <a:rPr lang="en-US" sz="2000" dirty="0"/>
            <a:t>If complaint not valid, doesn’t go anywhere</a:t>
          </a:r>
        </a:p>
      </dgm:t>
    </dgm:pt>
    <dgm:pt modelId="{7307A7B1-2527-D843-9302-C425EE5F1DD7}" type="parTrans" cxnId="{31E47DDE-EFA6-2A47-8CA9-C4D2E8C2C0DF}">
      <dgm:prSet/>
      <dgm:spPr/>
      <dgm:t>
        <a:bodyPr/>
        <a:lstStyle/>
        <a:p>
          <a:endParaRPr lang="en-US"/>
        </a:p>
      </dgm:t>
    </dgm:pt>
    <dgm:pt modelId="{2A81FC1E-F183-AC4A-9C8E-43301BE8EC2C}" type="sibTrans" cxnId="{31E47DDE-EFA6-2A47-8CA9-C4D2E8C2C0DF}">
      <dgm:prSet/>
      <dgm:spPr/>
      <dgm:t>
        <a:bodyPr/>
        <a:lstStyle/>
        <a:p>
          <a:endParaRPr lang="en-US"/>
        </a:p>
      </dgm:t>
    </dgm:pt>
    <dgm:pt modelId="{7C50E63E-3423-5343-ACD5-4AF627374375}">
      <dgm:prSet custT="1"/>
      <dgm:spPr/>
      <dgm:t>
        <a:bodyPr/>
        <a:lstStyle/>
        <a:p>
          <a:r>
            <a:rPr lang="en-US" sz="1800" dirty="0"/>
            <a:t>Based on policy</a:t>
          </a:r>
        </a:p>
        <a:p>
          <a:r>
            <a:rPr lang="en-US" sz="1800" dirty="0"/>
            <a:t>ITP determines if National/Provincial /Community Level</a:t>
          </a:r>
        </a:p>
        <a:p>
          <a:endParaRPr lang="en-US" sz="1800" dirty="0"/>
        </a:p>
        <a:p>
          <a:r>
            <a:rPr lang="en-US" sz="1800" dirty="0"/>
            <a:t>ITP determines Process #1 -Non UCCMS/Minor complaint</a:t>
          </a:r>
        </a:p>
        <a:p>
          <a:r>
            <a:rPr lang="en-US" sz="1800" dirty="0"/>
            <a:t>Process #2 – UCCMS/Major</a:t>
          </a:r>
        </a:p>
      </dgm:t>
    </dgm:pt>
    <dgm:pt modelId="{1FF401A9-D29E-5B47-A333-79DC570315D1}" type="parTrans" cxnId="{19E37E91-834F-E84E-A4E4-3CFB03868CC0}">
      <dgm:prSet/>
      <dgm:spPr/>
      <dgm:t>
        <a:bodyPr/>
        <a:lstStyle/>
        <a:p>
          <a:endParaRPr lang="en-US"/>
        </a:p>
      </dgm:t>
    </dgm:pt>
    <dgm:pt modelId="{C0B90BA9-D611-234A-9FD8-0A59CEDDC5A7}" type="sibTrans" cxnId="{19E37E91-834F-E84E-A4E4-3CFB03868CC0}">
      <dgm:prSet/>
      <dgm:spPr/>
      <dgm:t>
        <a:bodyPr/>
        <a:lstStyle/>
        <a:p>
          <a:endParaRPr lang="en-US"/>
        </a:p>
      </dgm:t>
    </dgm:pt>
    <dgm:pt modelId="{1EF48826-1B28-A141-9E2E-C23A886F63BD}">
      <dgm:prSet custT="1"/>
      <dgm:spPr>
        <a:solidFill>
          <a:srgbClr val="FFC000"/>
        </a:solidFill>
      </dgm:spPr>
      <dgm:t>
        <a:bodyPr/>
        <a:lstStyle/>
        <a:p>
          <a:r>
            <a:rPr lang="en-US" sz="2000" dirty="0"/>
            <a:t>Canadian Sport Helpline</a:t>
          </a:r>
        </a:p>
      </dgm:t>
    </dgm:pt>
    <dgm:pt modelId="{1F9070D5-F641-4D46-AFCE-7DEA29C0362B}" type="parTrans" cxnId="{67E127C3-5A82-574D-B410-92DA2EA5AD48}">
      <dgm:prSet/>
      <dgm:spPr/>
      <dgm:t>
        <a:bodyPr/>
        <a:lstStyle/>
        <a:p>
          <a:endParaRPr lang="en-US"/>
        </a:p>
      </dgm:t>
    </dgm:pt>
    <dgm:pt modelId="{CA3FBAD9-6B93-1B48-9D2D-559EB8663F38}" type="sibTrans" cxnId="{67E127C3-5A82-574D-B410-92DA2EA5AD48}">
      <dgm:prSet/>
      <dgm:spPr/>
      <dgm:t>
        <a:bodyPr/>
        <a:lstStyle/>
        <a:p>
          <a:endParaRPr lang="en-US"/>
        </a:p>
      </dgm:t>
    </dgm:pt>
    <dgm:pt modelId="{F99A4A90-C449-834A-B9B7-3F0ADC11B4ED}" type="pres">
      <dgm:prSet presAssocID="{885006B1-0E43-F044-A8FC-D7964186564E}" presName="diagram" presStyleCnt="0">
        <dgm:presLayoutVars>
          <dgm:chPref val="1"/>
          <dgm:dir/>
          <dgm:animOne val="branch"/>
          <dgm:animLvl val="lvl"/>
          <dgm:resizeHandles val="exact"/>
        </dgm:presLayoutVars>
      </dgm:prSet>
      <dgm:spPr/>
    </dgm:pt>
    <dgm:pt modelId="{67B41A46-115D-FB41-AA8F-7AD74D41C1A2}" type="pres">
      <dgm:prSet presAssocID="{69709004-7BB6-6E47-ACA4-958AF370EEFD}" presName="root1" presStyleCnt="0"/>
      <dgm:spPr/>
    </dgm:pt>
    <dgm:pt modelId="{FC880718-5E7D-B74F-A6EC-12073E14CFA3}" type="pres">
      <dgm:prSet presAssocID="{69709004-7BB6-6E47-ACA4-958AF370EEFD}" presName="LevelOneTextNode" presStyleLbl="node0" presStyleIdx="0" presStyleCnt="3">
        <dgm:presLayoutVars>
          <dgm:chPref val="3"/>
        </dgm:presLayoutVars>
      </dgm:prSet>
      <dgm:spPr/>
    </dgm:pt>
    <dgm:pt modelId="{EC8AE85C-8788-9C46-B29A-D57F1677CE28}" type="pres">
      <dgm:prSet presAssocID="{69709004-7BB6-6E47-ACA4-958AF370EEFD}" presName="level2hierChild" presStyleCnt="0"/>
      <dgm:spPr/>
    </dgm:pt>
    <dgm:pt modelId="{8621BF13-B716-D847-A6B4-2BC98FA5D01D}" type="pres">
      <dgm:prSet presAssocID="{BDA7D7EB-76FF-4544-A38A-7EB35DF86356}" presName="conn2-1" presStyleLbl="parChTrans1D2" presStyleIdx="0" presStyleCnt="2"/>
      <dgm:spPr/>
    </dgm:pt>
    <dgm:pt modelId="{785EF7A9-532F-B94A-99EE-EE0E7A468F48}" type="pres">
      <dgm:prSet presAssocID="{BDA7D7EB-76FF-4544-A38A-7EB35DF86356}" presName="connTx" presStyleLbl="parChTrans1D2" presStyleIdx="0" presStyleCnt="2"/>
      <dgm:spPr/>
    </dgm:pt>
    <dgm:pt modelId="{0ACE71AA-C950-DC43-9AF6-E50252D7236C}" type="pres">
      <dgm:prSet presAssocID="{7CF28A9A-AB87-D844-8E55-5DC19D1315BF}" presName="root2" presStyleCnt="0"/>
      <dgm:spPr/>
    </dgm:pt>
    <dgm:pt modelId="{525C6636-9014-254A-AD6D-A6101FD29FA9}" type="pres">
      <dgm:prSet presAssocID="{7CF28A9A-AB87-D844-8E55-5DC19D1315BF}" presName="LevelTwoTextNode" presStyleLbl="node2" presStyleIdx="0" presStyleCnt="2" custScaleX="130251" custScaleY="168975">
        <dgm:presLayoutVars>
          <dgm:chPref val="3"/>
        </dgm:presLayoutVars>
      </dgm:prSet>
      <dgm:spPr/>
    </dgm:pt>
    <dgm:pt modelId="{17A03FA3-9253-B44D-8FF9-6214B7EDDB20}" type="pres">
      <dgm:prSet presAssocID="{7CF28A9A-AB87-D844-8E55-5DC19D1315BF}" presName="level3hierChild" presStyleCnt="0"/>
      <dgm:spPr/>
    </dgm:pt>
    <dgm:pt modelId="{E4A783AD-8567-1747-B1F5-F6AB242AB871}" type="pres">
      <dgm:prSet presAssocID="{ED78EB59-E7B6-3446-94F5-EE2D4BF98F96}" presName="conn2-1" presStyleLbl="parChTrans1D3" presStyleIdx="0" presStyleCnt="2"/>
      <dgm:spPr/>
    </dgm:pt>
    <dgm:pt modelId="{ACCC6656-D822-754E-85A2-D7F7BFF5D462}" type="pres">
      <dgm:prSet presAssocID="{ED78EB59-E7B6-3446-94F5-EE2D4BF98F96}" presName="connTx" presStyleLbl="parChTrans1D3" presStyleIdx="0" presStyleCnt="2"/>
      <dgm:spPr/>
    </dgm:pt>
    <dgm:pt modelId="{98E993D0-D904-8040-8AEB-D8B25EB013B4}" type="pres">
      <dgm:prSet presAssocID="{FD6FF635-E67E-C34A-B259-BFF98ECDF1D1}" presName="root2" presStyleCnt="0"/>
      <dgm:spPr/>
    </dgm:pt>
    <dgm:pt modelId="{F74CAD92-7788-B84B-B852-FB8F2158CA59}" type="pres">
      <dgm:prSet presAssocID="{FD6FF635-E67E-C34A-B259-BFF98ECDF1D1}" presName="LevelTwoTextNode" presStyleLbl="node3" presStyleIdx="0" presStyleCnt="2" custScaleX="126232" custScaleY="223121">
        <dgm:presLayoutVars>
          <dgm:chPref val="3"/>
        </dgm:presLayoutVars>
      </dgm:prSet>
      <dgm:spPr/>
    </dgm:pt>
    <dgm:pt modelId="{6E44E9D8-CD71-8C4C-B864-572A0FC395CA}" type="pres">
      <dgm:prSet presAssocID="{FD6FF635-E67E-C34A-B259-BFF98ECDF1D1}" presName="level3hierChild" presStyleCnt="0"/>
      <dgm:spPr/>
    </dgm:pt>
    <dgm:pt modelId="{B6CE6D3F-B46F-904A-B8F5-66BDDE5CE971}" type="pres">
      <dgm:prSet presAssocID="{1FF401A9-D29E-5B47-A333-79DC570315D1}" presName="conn2-1" presStyleLbl="parChTrans1D4" presStyleIdx="0" presStyleCnt="1"/>
      <dgm:spPr/>
    </dgm:pt>
    <dgm:pt modelId="{030BD8E1-C9D8-B747-8B43-F31E0DD11B6D}" type="pres">
      <dgm:prSet presAssocID="{1FF401A9-D29E-5B47-A333-79DC570315D1}" presName="connTx" presStyleLbl="parChTrans1D4" presStyleIdx="0" presStyleCnt="1"/>
      <dgm:spPr/>
    </dgm:pt>
    <dgm:pt modelId="{1019D7E2-8C0D-8342-A028-397EC1499460}" type="pres">
      <dgm:prSet presAssocID="{7C50E63E-3423-5343-ACD5-4AF627374375}" presName="root2" presStyleCnt="0"/>
      <dgm:spPr/>
    </dgm:pt>
    <dgm:pt modelId="{E84D6681-8F35-0A46-A17C-A893DAF4A19E}" type="pres">
      <dgm:prSet presAssocID="{7C50E63E-3423-5343-ACD5-4AF627374375}" presName="LevelTwoTextNode" presStyleLbl="node4" presStyleIdx="0" presStyleCnt="1" custScaleX="131834" custScaleY="380174">
        <dgm:presLayoutVars>
          <dgm:chPref val="3"/>
        </dgm:presLayoutVars>
      </dgm:prSet>
      <dgm:spPr/>
    </dgm:pt>
    <dgm:pt modelId="{CBF2FD4F-EE15-194A-892F-A87ADFDBBF4C}" type="pres">
      <dgm:prSet presAssocID="{7C50E63E-3423-5343-ACD5-4AF627374375}" presName="level3hierChild" presStyleCnt="0"/>
      <dgm:spPr/>
    </dgm:pt>
    <dgm:pt modelId="{AFB2BAB1-8E8F-A746-A5AC-3B1D61CDED68}" type="pres">
      <dgm:prSet presAssocID="{785A36B3-20CC-B04C-8AAF-8153EB030C4E}" presName="conn2-1" presStyleLbl="parChTrans1D2" presStyleIdx="1" presStyleCnt="2"/>
      <dgm:spPr/>
    </dgm:pt>
    <dgm:pt modelId="{523F3516-6264-3448-99DC-A80A1C9786E2}" type="pres">
      <dgm:prSet presAssocID="{785A36B3-20CC-B04C-8AAF-8153EB030C4E}" presName="connTx" presStyleLbl="parChTrans1D2" presStyleIdx="1" presStyleCnt="2"/>
      <dgm:spPr/>
    </dgm:pt>
    <dgm:pt modelId="{11B6BDB4-6C6A-6F4A-B391-A396F1A186C6}" type="pres">
      <dgm:prSet presAssocID="{D02DE4D5-4290-EA48-A26F-261315C3FEFB}" presName="root2" presStyleCnt="0"/>
      <dgm:spPr/>
    </dgm:pt>
    <dgm:pt modelId="{EFF6FD0E-F8A7-DB4B-8279-1D50DAD21839}" type="pres">
      <dgm:prSet presAssocID="{D02DE4D5-4290-EA48-A26F-261315C3FEFB}" presName="LevelTwoTextNode" presStyleLbl="node2" presStyleIdx="1" presStyleCnt="2" custScaleX="131966" custScaleY="135715" custLinFactNeighborX="-1651" custLinFactNeighborY="1556">
        <dgm:presLayoutVars>
          <dgm:chPref val="3"/>
        </dgm:presLayoutVars>
      </dgm:prSet>
      <dgm:spPr/>
    </dgm:pt>
    <dgm:pt modelId="{E0E45701-4970-9247-BC29-4826A71E31FB}" type="pres">
      <dgm:prSet presAssocID="{D02DE4D5-4290-EA48-A26F-261315C3FEFB}" presName="level3hierChild" presStyleCnt="0"/>
      <dgm:spPr/>
    </dgm:pt>
    <dgm:pt modelId="{72686556-FA0D-2743-AFED-2677F5189C40}" type="pres">
      <dgm:prSet presAssocID="{C0D2B721-8BAC-6B47-BF8C-866F1C29FBB8}" presName="conn2-1" presStyleLbl="parChTrans1D3" presStyleIdx="1" presStyleCnt="2"/>
      <dgm:spPr/>
    </dgm:pt>
    <dgm:pt modelId="{9C45466E-703D-1240-B9E4-B5E2F2614183}" type="pres">
      <dgm:prSet presAssocID="{C0D2B721-8BAC-6B47-BF8C-866F1C29FBB8}" presName="connTx" presStyleLbl="parChTrans1D3" presStyleIdx="1" presStyleCnt="2"/>
      <dgm:spPr/>
    </dgm:pt>
    <dgm:pt modelId="{72B759B6-148D-8D41-AAE1-D0E670FB5AB1}" type="pres">
      <dgm:prSet presAssocID="{DD90281D-9358-9647-A822-0CE60B87D9C3}" presName="root2" presStyleCnt="0"/>
      <dgm:spPr/>
    </dgm:pt>
    <dgm:pt modelId="{EC1BE2AE-B5F5-6143-984F-492283973684}" type="pres">
      <dgm:prSet presAssocID="{DD90281D-9358-9647-A822-0CE60B87D9C3}" presName="LevelTwoTextNode" presStyleLbl="node3" presStyleIdx="1" presStyleCnt="2" custScaleX="127822" custScaleY="160387">
        <dgm:presLayoutVars>
          <dgm:chPref val="3"/>
        </dgm:presLayoutVars>
      </dgm:prSet>
      <dgm:spPr/>
    </dgm:pt>
    <dgm:pt modelId="{83EADBEB-8ADC-CE46-AF7B-8326ABB4FEEF}" type="pres">
      <dgm:prSet presAssocID="{DD90281D-9358-9647-A822-0CE60B87D9C3}" presName="level3hierChild" presStyleCnt="0"/>
      <dgm:spPr/>
    </dgm:pt>
    <dgm:pt modelId="{EECB3C35-8D2E-774E-994C-DC2F81EE882F}" type="pres">
      <dgm:prSet presAssocID="{3A475E6B-00E3-7945-9E5C-0410C8F71D4E}" presName="root1" presStyleCnt="0"/>
      <dgm:spPr/>
    </dgm:pt>
    <dgm:pt modelId="{011BA3DD-C7D0-AC40-B8C6-2D1D24E4EF73}" type="pres">
      <dgm:prSet presAssocID="{3A475E6B-00E3-7945-9E5C-0410C8F71D4E}" presName="LevelOneTextNode" presStyleLbl="node0" presStyleIdx="1" presStyleCnt="3" custScaleX="136653" custScaleY="72615" custLinFactY="57906" custLinFactNeighborX="17925" custLinFactNeighborY="100000">
        <dgm:presLayoutVars>
          <dgm:chPref val="3"/>
        </dgm:presLayoutVars>
      </dgm:prSet>
      <dgm:spPr/>
    </dgm:pt>
    <dgm:pt modelId="{CAB0406F-12E1-384B-82DB-1F54F5E3D5EB}" type="pres">
      <dgm:prSet presAssocID="{3A475E6B-00E3-7945-9E5C-0410C8F71D4E}" presName="level2hierChild" presStyleCnt="0"/>
      <dgm:spPr/>
    </dgm:pt>
    <dgm:pt modelId="{CE369671-8F56-F049-861B-AAAD6A2FBCDC}" type="pres">
      <dgm:prSet presAssocID="{1EF48826-1B28-A141-9E2E-C23A886F63BD}" presName="root1" presStyleCnt="0"/>
      <dgm:spPr/>
    </dgm:pt>
    <dgm:pt modelId="{B54A4D84-482D-BB4C-9E61-8DAF38000EBF}" type="pres">
      <dgm:prSet presAssocID="{1EF48826-1B28-A141-9E2E-C23A886F63BD}" presName="LevelOneTextNode" presStyleLbl="node0" presStyleIdx="2" presStyleCnt="3" custScaleX="99920" custScaleY="72615" custLinFactY="-200000" custLinFactNeighborX="27370" custLinFactNeighborY="-259566">
        <dgm:presLayoutVars>
          <dgm:chPref val="3"/>
        </dgm:presLayoutVars>
      </dgm:prSet>
      <dgm:spPr/>
    </dgm:pt>
    <dgm:pt modelId="{8B86CD0D-96E4-FA4D-99F1-054145B4AC75}" type="pres">
      <dgm:prSet presAssocID="{1EF48826-1B28-A141-9E2E-C23A886F63BD}" presName="level2hierChild" presStyleCnt="0"/>
      <dgm:spPr/>
    </dgm:pt>
  </dgm:ptLst>
  <dgm:cxnLst>
    <dgm:cxn modelId="{334A5611-9D85-B641-899A-688E58F3F297}" srcId="{69709004-7BB6-6E47-ACA4-958AF370EEFD}" destId="{7CF28A9A-AB87-D844-8E55-5DC19D1315BF}" srcOrd="0" destOrd="0" parTransId="{BDA7D7EB-76FF-4544-A38A-7EB35DF86356}" sibTransId="{F3E8849F-CE23-B04F-BE6C-B7A2AFCA9838}"/>
    <dgm:cxn modelId="{653D5112-77FC-0D4D-8111-B4F17F6D5900}" type="presOf" srcId="{D02DE4D5-4290-EA48-A26F-261315C3FEFB}" destId="{EFF6FD0E-F8A7-DB4B-8279-1D50DAD21839}" srcOrd="0" destOrd="0" presId="urn:microsoft.com/office/officeart/2005/8/layout/hierarchy2"/>
    <dgm:cxn modelId="{606CF431-4DE3-FA42-B30A-636EAF174CCF}" srcId="{7CF28A9A-AB87-D844-8E55-5DC19D1315BF}" destId="{FD6FF635-E67E-C34A-B259-BFF98ECDF1D1}" srcOrd="0" destOrd="0" parTransId="{ED78EB59-E7B6-3446-94F5-EE2D4BF98F96}" sibTransId="{C68FF1B4-CA01-304B-9E42-4CD10B489717}"/>
    <dgm:cxn modelId="{5A25A137-3084-EC4F-B4DB-5D8B2BDA3496}" srcId="{D02DE4D5-4290-EA48-A26F-261315C3FEFB}" destId="{DD90281D-9358-9647-A822-0CE60B87D9C3}" srcOrd="0" destOrd="0" parTransId="{C0D2B721-8BAC-6B47-BF8C-866F1C29FBB8}" sibTransId="{0B4E454F-0B18-9148-AE88-88B5149FB7E9}"/>
    <dgm:cxn modelId="{C342603E-5F38-EA4A-9B06-ADAFD49B0121}" type="presOf" srcId="{1FF401A9-D29E-5B47-A333-79DC570315D1}" destId="{030BD8E1-C9D8-B747-8B43-F31E0DD11B6D}" srcOrd="1" destOrd="0" presId="urn:microsoft.com/office/officeart/2005/8/layout/hierarchy2"/>
    <dgm:cxn modelId="{C0CFE23F-B320-B14F-93CE-47558C692BDE}" type="presOf" srcId="{ED78EB59-E7B6-3446-94F5-EE2D4BF98F96}" destId="{ACCC6656-D822-754E-85A2-D7F7BFF5D462}" srcOrd="1" destOrd="0" presId="urn:microsoft.com/office/officeart/2005/8/layout/hierarchy2"/>
    <dgm:cxn modelId="{44578640-8C88-4A45-870F-A5451796DF49}" type="presOf" srcId="{1EF48826-1B28-A141-9E2E-C23A886F63BD}" destId="{B54A4D84-482D-BB4C-9E61-8DAF38000EBF}" srcOrd="0" destOrd="0" presId="urn:microsoft.com/office/officeart/2005/8/layout/hierarchy2"/>
    <dgm:cxn modelId="{E3995949-41D5-4B47-9A49-6D3BE03ACEEB}" type="presOf" srcId="{1FF401A9-D29E-5B47-A333-79DC570315D1}" destId="{B6CE6D3F-B46F-904A-B8F5-66BDDE5CE971}" srcOrd="0" destOrd="0" presId="urn:microsoft.com/office/officeart/2005/8/layout/hierarchy2"/>
    <dgm:cxn modelId="{8FE35D4E-25FE-7B42-966D-F4D78B6CF79A}" type="presOf" srcId="{785A36B3-20CC-B04C-8AAF-8153EB030C4E}" destId="{523F3516-6264-3448-99DC-A80A1C9786E2}" srcOrd="1" destOrd="0" presId="urn:microsoft.com/office/officeart/2005/8/layout/hierarchy2"/>
    <dgm:cxn modelId="{14323582-FA53-EF48-A100-4ED95BE5A7D5}" type="presOf" srcId="{69709004-7BB6-6E47-ACA4-958AF370EEFD}" destId="{FC880718-5E7D-B74F-A6EC-12073E14CFA3}" srcOrd="0" destOrd="0" presId="urn:microsoft.com/office/officeart/2005/8/layout/hierarchy2"/>
    <dgm:cxn modelId="{CCB50686-7F37-5F4F-B988-B9D0D1CC3315}" type="presOf" srcId="{3A475E6B-00E3-7945-9E5C-0410C8F71D4E}" destId="{011BA3DD-C7D0-AC40-B8C6-2D1D24E4EF73}" srcOrd="0" destOrd="0" presId="urn:microsoft.com/office/officeart/2005/8/layout/hierarchy2"/>
    <dgm:cxn modelId="{9D819E88-48E5-2B45-B25D-1EB3DE3FCE6B}" type="presOf" srcId="{7CF28A9A-AB87-D844-8E55-5DC19D1315BF}" destId="{525C6636-9014-254A-AD6D-A6101FD29FA9}" srcOrd="0" destOrd="0" presId="urn:microsoft.com/office/officeart/2005/8/layout/hierarchy2"/>
    <dgm:cxn modelId="{47B2028F-BBB7-A74B-8840-FF5A9F29EFCE}" type="presOf" srcId="{C0D2B721-8BAC-6B47-BF8C-866F1C29FBB8}" destId="{72686556-FA0D-2743-AFED-2677F5189C40}" srcOrd="0" destOrd="0" presId="urn:microsoft.com/office/officeart/2005/8/layout/hierarchy2"/>
    <dgm:cxn modelId="{19E37E91-834F-E84E-A4E4-3CFB03868CC0}" srcId="{FD6FF635-E67E-C34A-B259-BFF98ECDF1D1}" destId="{7C50E63E-3423-5343-ACD5-4AF627374375}" srcOrd="0" destOrd="0" parTransId="{1FF401A9-D29E-5B47-A333-79DC570315D1}" sibTransId="{C0B90BA9-D611-234A-9FD8-0A59CEDDC5A7}"/>
    <dgm:cxn modelId="{A90BFC92-0191-7146-BD32-D65A973CAE71}" srcId="{885006B1-0E43-F044-A8FC-D7964186564E}" destId="{69709004-7BB6-6E47-ACA4-958AF370EEFD}" srcOrd="0" destOrd="0" parTransId="{13E69461-C75A-0F4E-B8AD-8703C0DBF3A4}" sibTransId="{D9EAF64B-CA0C-1A40-A280-FA027B72DD15}"/>
    <dgm:cxn modelId="{BD3CC29D-A266-654A-A628-E03B17838A4F}" type="presOf" srcId="{C0D2B721-8BAC-6B47-BF8C-866F1C29FBB8}" destId="{9C45466E-703D-1240-B9E4-B5E2F2614183}" srcOrd="1" destOrd="0" presId="urn:microsoft.com/office/officeart/2005/8/layout/hierarchy2"/>
    <dgm:cxn modelId="{35310BAE-16D0-4C40-B73E-2743362962C4}" type="presOf" srcId="{785A36B3-20CC-B04C-8AAF-8153EB030C4E}" destId="{AFB2BAB1-8E8F-A746-A5AC-3B1D61CDED68}" srcOrd="0" destOrd="0" presId="urn:microsoft.com/office/officeart/2005/8/layout/hierarchy2"/>
    <dgm:cxn modelId="{550C5FBA-8577-E141-B3F7-86743901A5FC}" type="presOf" srcId="{BDA7D7EB-76FF-4544-A38A-7EB35DF86356}" destId="{8621BF13-B716-D847-A6B4-2BC98FA5D01D}" srcOrd="0" destOrd="0" presId="urn:microsoft.com/office/officeart/2005/8/layout/hierarchy2"/>
    <dgm:cxn modelId="{54996ABD-8F8A-584B-937E-6718318D18FC}" type="presOf" srcId="{885006B1-0E43-F044-A8FC-D7964186564E}" destId="{F99A4A90-C449-834A-B9B7-3F0ADC11B4ED}" srcOrd="0" destOrd="0" presId="urn:microsoft.com/office/officeart/2005/8/layout/hierarchy2"/>
    <dgm:cxn modelId="{CD1F9ABD-855A-1B46-9AB3-B83931DB73A7}" type="presOf" srcId="{7C50E63E-3423-5343-ACD5-4AF627374375}" destId="{E84D6681-8F35-0A46-A17C-A893DAF4A19E}" srcOrd="0" destOrd="0" presId="urn:microsoft.com/office/officeart/2005/8/layout/hierarchy2"/>
    <dgm:cxn modelId="{67E127C3-5A82-574D-B410-92DA2EA5AD48}" srcId="{885006B1-0E43-F044-A8FC-D7964186564E}" destId="{1EF48826-1B28-A141-9E2E-C23A886F63BD}" srcOrd="2" destOrd="0" parTransId="{1F9070D5-F641-4D46-AFCE-7DEA29C0362B}" sibTransId="{CA3FBAD9-6B93-1B48-9D2D-559EB8663F38}"/>
    <dgm:cxn modelId="{0426CEC8-67AC-F845-AE47-AFDBB2962325}" type="presOf" srcId="{DD90281D-9358-9647-A822-0CE60B87D9C3}" destId="{EC1BE2AE-B5F5-6143-984F-492283973684}" srcOrd="0" destOrd="0" presId="urn:microsoft.com/office/officeart/2005/8/layout/hierarchy2"/>
    <dgm:cxn modelId="{3D681ADC-21BC-0B44-A9BC-9E5629952214}" type="presOf" srcId="{BDA7D7EB-76FF-4544-A38A-7EB35DF86356}" destId="{785EF7A9-532F-B94A-99EE-EE0E7A468F48}" srcOrd="1" destOrd="0" presId="urn:microsoft.com/office/officeart/2005/8/layout/hierarchy2"/>
    <dgm:cxn modelId="{31E47DDE-EFA6-2A47-8CA9-C4D2E8C2C0DF}" srcId="{885006B1-0E43-F044-A8FC-D7964186564E}" destId="{3A475E6B-00E3-7945-9E5C-0410C8F71D4E}" srcOrd="1" destOrd="0" parTransId="{7307A7B1-2527-D843-9302-C425EE5F1DD7}" sibTransId="{2A81FC1E-F183-AC4A-9C8E-43301BE8EC2C}"/>
    <dgm:cxn modelId="{BF5764E0-0BF7-6D4B-8AE3-017E10CFF15D}" type="presOf" srcId="{FD6FF635-E67E-C34A-B259-BFF98ECDF1D1}" destId="{F74CAD92-7788-B84B-B852-FB8F2158CA59}" srcOrd="0" destOrd="0" presId="urn:microsoft.com/office/officeart/2005/8/layout/hierarchy2"/>
    <dgm:cxn modelId="{C8E534EA-0175-7B47-8FB9-B0A4E947E2B6}" srcId="{69709004-7BB6-6E47-ACA4-958AF370EEFD}" destId="{D02DE4D5-4290-EA48-A26F-261315C3FEFB}" srcOrd="1" destOrd="0" parTransId="{785A36B3-20CC-B04C-8AAF-8153EB030C4E}" sibTransId="{14B8A634-FFD8-6E47-92DE-9D5B4D529D09}"/>
    <dgm:cxn modelId="{D4BE50FC-98C4-694E-ABC2-C1B605C70CFA}" type="presOf" srcId="{ED78EB59-E7B6-3446-94F5-EE2D4BF98F96}" destId="{E4A783AD-8567-1747-B1F5-F6AB242AB871}" srcOrd="0" destOrd="0" presId="urn:microsoft.com/office/officeart/2005/8/layout/hierarchy2"/>
    <dgm:cxn modelId="{DE1188BE-CFE9-3046-80E6-5CA17CE40FB0}" type="presParOf" srcId="{F99A4A90-C449-834A-B9B7-3F0ADC11B4ED}" destId="{67B41A46-115D-FB41-AA8F-7AD74D41C1A2}" srcOrd="0" destOrd="0" presId="urn:microsoft.com/office/officeart/2005/8/layout/hierarchy2"/>
    <dgm:cxn modelId="{6DCD7C91-D3D6-D04B-9E36-DCEA7276FD2C}" type="presParOf" srcId="{67B41A46-115D-FB41-AA8F-7AD74D41C1A2}" destId="{FC880718-5E7D-B74F-A6EC-12073E14CFA3}" srcOrd="0" destOrd="0" presId="urn:microsoft.com/office/officeart/2005/8/layout/hierarchy2"/>
    <dgm:cxn modelId="{52963519-B1B6-FB4A-A70E-A109C3D083D7}" type="presParOf" srcId="{67B41A46-115D-FB41-AA8F-7AD74D41C1A2}" destId="{EC8AE85C-8788-9C46-B29A-D57F1677CE28}" srcOrd="1" destOrd="0" presId="urn:microsoft.com/office/officeart/2005/8/layout/hierarchy2"/>
    <dgm:cxn modelId="{D3509D56-1A0B-F148-977B-1ADEBFED6855}" type="presParOf" srcId="{EC8AE85C-8788-9C46-B29A-D57F1677CE28}" destId="{8621BF13-B716-D847-A6B4-2BC98FA5D01D}" srcOrd="0" destOrd="0" presId="urn:microsoft.com/office/officeart/2005/8/layout/hierarchy2"/>
    <dgm:cxn modelId="{555AF7F4-81D8-454E-A490-54B8083A8B9C}" type="presParOf" srcId="{8621BF13-B716-D847-A6B4-2BC98FA5D01D}" destId="{785EF7A9-532F-B94A-99EE-EE0E7A468F48}" srcOrd="0" destOrd="0" presId="urn:microsoft.com/office/officeart/2005/8/layout/hierarchy2"/>
    <dgm:cxn modelId="{C383CA1E-A47F-284F-B2C8-E3CFCCE12D43}" type="presParOf" srcId="{EC8AE85C-8788-9C46-B29A-D57F1677CE28}" destId="{0ACE71AA-C950-DC43-9AF6-E50252D7236C}" srcOrd="1" destOrd="0" presId="urn:microsoft.com/office/officeart/2005/8/layout/hierarchy2"/>
    <dgm:cxn modelId="{1BF877DE-08FD-E441-8F8F-2FAB9990F447}" type="presParOf" srcId="{0ACE71AA-C950-DC43-9AF6-E50252D7236C}" destId="{525C6636-9014-254A-AD6D-A6101FD29FA9}" srcOrd="0" destOrd="0" presId="urn:microsoft.com/office/officeart/2005/8/layout/hierarchy2"/>
    <dgm:cxn modelId="{99BE0445-76C9-E142-A1A4-A3C161CA5DC1}" type="presParOf" srcId="{0ACE71AA-C950-DC43-9AF6-E50252D7236C}" destId="{17A03FA3-9253-B44D-8FF9-6214B7EDDB20}" srcOrd="1" destOrd="0" presId="urn:microsoft.com/office/officeart/2005/8/layout/hierarchy2"/>
    <dgm:cxn modelId="{BD22173B-0626-6348-AA89-65A3F54BF72B}" type="presParOf" srcId="{17A03FA3-9253-B44D-8FF9-6214B7EDDB20}" destId="{E4A783AD-8567-1747-B1F5-F6AB242AB871}" srcOrd="0" destOrd="0" presId="urn:microsoft.com/office/officeart/2005/8/layout/hierarchy2"/>
    <dgm:cxn modelId="{8F638D3D-0466-474B-BFA3-0AB936B99C10}" type="presParOf" srcId="{E4A783AD-8567-1747-B1F5-F6AB242AB871}" destId="{ACCC6656-D822-754E-85A2-D7F7BFF5D462}" srcOrd="0" destOrd="0" presId="urn:microsoft.com/office/officeart/2005/8/layout/hierarchy2"/>
    <dgm:cxn modelId="{717CC15C-20DC-6747-8DBF-56EFB4E47700}" type="presParOf" srcId="{17A03FA3-9253-B44D-8FF9-6214B7EDDB20}" destId="{98E993D0-D904-8040-8AEB-D8B25EB013B4}" srcOrd="1" destOrd="0" presId="urn:microsoft.com/office/officeart/2005/8/layout/hierarchy2"/>
    <dgm:cxn modelId="{21706194-1824-7B41-B6AF-6ABF4A6614E6}" type="presParOf" srcId="{98E993D0-D904-8040-8AEB-D8B25EB013B4}" destId="{F74CAD92-7788-B84B-B852-FB8F2158CA59}" srcOrd="0" destOrd="0" presId="urn:microsoft.com/office/officeart/2005/8/layout/hierarchy2"/>
    <dgm:cxn modelId="{2A669E56-0FC0-434D-B74A-ABBD44CE6013}" type="presParOf" srcId="{98E993D0-D904-8040-8AEB-D8B25EB013B4}" destId="{6E44E9D8-CD71-8C4C-B864-572A0FC395CA}" srcOrd="1" destOrd="0" presId="urn:microsoft.com/office/officeart/2005/8/layout/hierarchy2"/>
    <dgm:cxn modelId="{3E935181-A583-8F4A-9375-F0DEF7C0DE0C}" type="presParOf" srcId="{6E44E9D8-CD71-8C4C-B864-572A0FC395CA}" destId="{B6CE6D3F-B46F-904A-B8F5-66BDDE5CE971}" srcOrd="0" destOrd="0" presId="urn:microsoft.com/office/officeart/2005/8/layout/hierarchy2"/>
    <dgm:cxn modelId="{EDAADD2D-FED9-A64A-935F-5B3CE970E057}" type="presParOf" srcId="{B6CE6D3F-B46F-904A-B8F5-66BDDE5CE971}" destId="{030BD8E1-C9D8-B747-8B43-F31E0DD11B6D}" srcOrd="0" destOrd="0" presId="urn:microsoft.com/office/officeart/2005/8/layout/hierarchy2"/>
    <dgm:cxn modelId="{61E186D9-020F-6B4C-B656-CA804292B39D}" type="presParOf" srcId="{6E44E9D8-CD71-8C4C-B864-572A0FC395CA}" destId="{1019D7E2-8C0D-8342-A028-397EC1499460}" srcOrd="1" destOrd="0" presId="urn:microsoft.com/office/officeart/2005/8/layout/hierarchy2"/>
    <dgm:cxn modelId="{4B86D59C-E5FA-724E-91B3-E680180079D1}" type="presParOf" srcId="{1019D7E2-8C0D-8342-A028-397EC1499460}" destId="{E84D6681-8F35-0A46-A17C-A893DAF4A19E}" srcOrd="0" destOrd="0" presId="urn:microsoft.com/office/officeart/2005/8/layout/hierarchy2"/>
    <dgm:cxn modelId="{4225765B-9F60-9E4E-9529-3815FC43C170}" type="presParOf" srcId="{1019D7E2-8C0D-8342-A028-397EC1499460}" destId="{CBF2FD4F-EE15-194A-892F-A87ADFDBBF4C}" srcOrd="1" destOrd="0" presId="urn:microsoft.com/office/officeart/2005/8/layout/hierarchy2"/>
    <dgm:cxn modelId="{8E5105ED-49C9-FF4E-803E-E5C81C07D0CF}" type="presParOf" srcId="{EC8AE85C-8788-9C46-B29A-D57F1677CE28}" destId="{AFB2BAB1-8E8F-A746-A5AC-3B1D61CDED68}" srcOrd="2" destOrd="0" presId="urn:microsoft.com/office/officeart/2005/8/layout/hierarchy2"/>
    <dgm:cxn modelId="{1FF41C90-2279-CF49-9571-81B7795ACCCE}" type="presParOf" srcId="{AFB2BAB1-8E8F-A746-A5AC-3B1D61CDED68}" destId="{523F3516-6264-3448-99DC-A80A1C9786E2}" srcOrd="0" destOrd="0" presId="urn:microsoft.com/office/officeart/2005/8/layout/hierarchy2"/>
    <dgm:cxn modelId="{B84F6246-BFCF-2145-BBE7-E0EA52E9350F}" type="presParOf" srcId="{EC8AE85C-8788-9C46-B29A-D57F1677CE28}" destId="{11B6BDB4-6C6A-6F4A-B391-A396F1A186C6}" srcOrd="3" destOrd="0" presId="urn:microsoft.com/office/officeart/2005/8/layout/hierarchy2"/>
    <dgm:cxn modelId="{26EB77FF-16E8-6746-A61A-499EF4BEA545}" type="presParOf" srcId="{11B6BDB4-6C6A-6F4A-B391-A396F1A186C6}" destId="{EFF6FD0E-F8A7-DB4B-8279-1D50DAD21839}" srcOrd="0" destOrd="0" presId="urn:microsoft.com/office/officeart/2005/8/layout/hierarchy2"/>
    <dgm:cxn modelId="{A1E91A6F-F53E-D64A-B748-4AAFC7723917}" type="presParOf" srcId="{11B6BDB4-6C6A-6F4A-B391-A396F1A186C6}" destId="{E0E45701-4970-9247-BC29-4826A71E31FB}" srcOrd="1" destOrd="0" presId="urn:microsoft.com/office/officeart/2005/8/layout/hierarchy2"/>
    <dgm:cxn modelId="{50CC0A1A-A77C-104A-9C0A-87AC2230125A}" type="presParOf" srcId="{E0E45701-4970-9247-BC29-4826A71E31FB}" destId="{72686556-FA0D-2743-AFED-2677F5189C40}" srcOrd="0" destOrd="0" presId="urn:microsoft.com/office/officeart/2005/8/layout/hierarchy2"/>
    <dgm:cxn modelId="{C4C3F6A9-1F07-7A43-8338-C3FB1F0CE458}" type="presParOf" srcId="{72686556-FA0D-2743-AFED-2677F5189C40}" destId="{9C45466E-703D-1240-B9E4-B5E2F2614183}" srcOrd="0" destOrd="0" presId="urn:microsoft.com/office/officeart/2005/8/layout/hierarchy2"/>
    <dgm:cxn modelId="{047FEB88-D5A8-7A4A-A2A7-DFA4B7C65774}" type="presParOf" srcId="{E0E45701-4970-9247-BC29-4826A71E31FB}" destId="{72B759B6-148D-8D41-AAE1-D0E670FB5AB1}" srcOrd="1" destOrd="0" presId="urn:microsoft.com/office/officeart/2005/8/layout/hierarchy2"/>
    <dgm:cxn modelId="{255624AF-809A-2845-9ACF-E4489D72596C}" type="presParOf" srcId="{72B759B6-148D-8D41-AAE1-D0E670FB5AB1}" destId="{EC1BE2AE-B5F5-6143-984F-492283973684}" srcOrd="0" destOrd="0" presId="urn:microsoft.com/office/officeart/2005/8/layout/hierarchy2"/>
    <dgm:cxn modelId="{49D74497-DB2D-664B-82C1-E77BB344553B}" type="presParOf" srcId="{72B759B6-148D-8D41-AAE1-D0E670FB5AB1}" destId="{83EADBEB-8ADC-CE46-AF7B-8326ABB4FEEF}" srcOrd="1" destOrd="0" presId="urn:microsoft.com/office/officeart/2005/8/layout/hierarchy2"/>
    <dgm:cxn modelId="{EE40303E-39B3-9E41-BD8F-40C5A0287E13}" type="presParOf" srcId="{F99A4A90-C449-834A-B9B7-3F0ADC11B4ED}" destId="{EECB3C35-8D2E-774E-994C-DC2F81EE882F}" srcOrd="1" destOrd="0" presId="urn:microsoft.com/office/officeart/2005/8/layout/hierarchy2"/>
    <dgm:cxn modelId="{DB35ED85-78AA-4949-832F-E44EC931F7F7}" type="presParOf" srcId="{EECB3C35-8D2E-774E-994C-DC2F81EE882F}" destId="{011BA3DD-C7D0-AC40-B8C6-2D1D24E4EF73}" srcOrd="0" destOrd="0" presId="urn:microsoft.com/office/officeart/2005/8/layout/hierarchy2"/>
    <dgm:cxn modelId="{107E0750-D093-F64D-AF5B-BD53426EA6E2}" type="presParOf" srcId="{EECB3C35-8D2E-774E-994C-DC2F81EE882F}" destId="{CAB0406F-12E1-384B-82DB-1F54F5E3D5EB}" srcOrd="1" destOrd="0" presId="urn:microsoft.com/office/officeart/2005/8/layout/hierarchy2"/>
    <dgm:cxn modelId="{010C161D-D7F6-994A-B274-F8F4DEFA5B7E}" type="presParOf" srcId="{F99A4A90-C449-834A-B9B7-3F0ADC11B4ED}" destId="{CE369671-8F56-F049-861B-AAAD6A2FBCDC}" srcOrd="2" destOrd="0" presId="urn:microsoft.com/office/officeart/2005/8/layout/hierarchy2"/>
    <dgm:cxn modelId="{38C73FB2-3AE9-4143-BD72-0295165AB69C}" type="presParOf" srcId="{CE369671-8F56-F049-861B-AAAD6A2FBCDC}" destId="{B54A4D84-482D-BB4C-9E61-8DAF38000EBF}" srcOrd="0" destOrd="0" presId="urn:microsoft.com/office/officeart/2005/8/layout/hierarchy2"/>
    <dgm:cxn modelId="{209181B0-C55B-C34B-A968-133C80F185A6}" type="presParOf" srcId="{CE369671-8F56-F049-861B-AAAD6A2FBCDC}" destId="{8B86CD0D-96E4-FA4D-99F1-054145B4AC75}" srcOrd="1" destOrd="0" presId="urn:microsoft.com/office/officeart/2005/8/layout/hierarchy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4A274-18E7-4094-88AC-76CB5B839BA0}">
      <dsp:nvSpPr>
        <dsp:cNvPr id="0" name=""/>
        <dsp:cNvSpPr/>
      </dsp:nvSpPr>
      <dsp:spPr>
        <a:xfrm rot="5400000">
          <a:off x="526323" y="1687697"/>
          <a:ext cx="1498812" cy="1706344"/>
        </a:xfrm>
        <a:prstGeom prst="bentUpArrow">
          <a:avLst>
            <a:gd name="adj1" fmla="val 32840"/>
            <a:gd name="adj2" fmla="val 25000"/>
            <a:gd name="adj3" fmla="val 35780"/>
          </a:avLst>
        </a:prstGeom>
        <a:solidFill>
          <a:schemeClr val="accent2">
            <a:tint val="4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6EE5BBB-619B-4BD6-BC19-BB7ED49B47D0}">
      <dsp:nvSpPr>
        <dsp:cNvPr id="0" name=""/>
        <dsp:cNvSpPr/>
      </dsp:nvSpPr>
      <dsp:spPr>
        <a:xfrm>
          <a:off x="168918" y="31037"/>
          <a:ext cx="2443740" cy="1756492"/>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latin typeface="Gotham Book Regular"/>
            </a:rPr>
            <a:t>National Policy</a:t>
          </a:r>
        </a:p>
      </dsp:txBody>
      <dsp:txXfrm>
        <a:off x="254678" y="116797"/>
        <a:ext cx="2272220" cy="1584972"/>
      </dsp:txXfrm>
    </dsp:sp>
    <dsp:sp modelId="{6CAF2A14-CD99-4B0C-95AD-AB2B3335E312}">
      <dsp:nvSpPr>
        <dsp:cNvPr id="0" name=""/>
        <dsp:cNvSpPr/>
      </dsp:nvSpPr>
      <dsp:spPr>
        <a:xfrm>
          <a:off x="2652347" y="194672"/>
          <a:ext cx="1835075" cy="1427440"/>
        </a:xfrm>
        <a:prstGeom prst="rect">
          <a:avLst/>
        </a:prstGeom>
        <a:noFill/>
        <a:ln>
          <a:noFill/>
        </a:ln>
        <a:effectLst/>
      </dsp:spPr>
      <dsp:style>
        <a:lnRef idx="0">
          <a:scrgbClr r="0" g="0" b="0"/>
        </a:lnRef>
        <a:fillRef idx="0">
          <a:scrgbClr r="0" g="0" b="0"/>
        </a:fillRef>
        <a:effectRef idx="0">
          <a:scrgbClr r="0" g="0" b="0"/>
        </a:effectRef>
        <a:fontRef idx="minor"/>
      </dsp:style>
    </dsp:sp>
    <dsp:sp modelId="{5A5786B2-4E99-4782-9447-9247EEA5E9F0}">
      <dsp:nvSpPr>
        <dsp:cNvPr id="0" name=""/>
        <dsp:cNvSpPr/>
      </dsp:nvSpPr>
      <dsp:spPr>
        <a:xfrm rot="5400000">
          <a:off x="2638894" y="3671611"/>
          <a:ext cx="1498812" cy="1706344"/>
        </a:xfrm>
        <a:prstGeom prst="bentUpArrow">
          <a:avLst>
            <a:gd name="adj1" fmla="val 32840"/>
            <a:gd name="adj2" fmla="val 25000"/>
            <a:gd name="adj3" fmla="val 35780"/>
          </a:avLst>
        </a:prstGeom>
        <a:solidFill>
          <a:schemeClr val="accent2">
            <a:tint val="4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EAD57A5-BC13-448B-AFC2-16190FC121F2}">
      <dsp:nvSpPr>
        <dsp:cNvPr id="0" name=""/>
        <dsp:cNvSpPr/>
      </dsp:nvSpPr>
      <dsp:spPr>
        <a:xfrm>
          <a:off x="2241800" y="2010147"/>
          <a:ext cx="2523117" cy="1766100"/>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latin typeface="Gotham Book Regular"/>
            </a:rPr>
            <a:t>Provincial Policy</a:t>
          </a:r>
        </a:p>
      </dsp:txBody>
      <dsp:txXfrm>
        <a:off x="2328029" y="2096376"/>
        <a:ext cx="2350659" cy="1593642"/>
      </dsp:txXfrm>
    </dsp:sp>
    <dsp:sp modelId="{4367EC17-2990-4E6E-AFE2-7A4C2DA1F476}">
      <dsp:nvSpPr>
        <dsp:cNvPr id="0" name=""/>
        <dsp:cNvSpPr/>
      </dsp:nvSpPr>
      <dsp:spPr>
        <a:xfrm>
          <a:off x="4972098" y="2142200"/>
          <a:ext cx="2608633" cy="151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ctr" defTabSz="1244600">
            <a:lnSpc>
              <a:spcPct val="90000"/>
            </a:lnSpc>
            <a:spcBef>
              <a:spcPct val="0"/>
            </a:spcBef>
            <a:spcAft>
              <a:spcPct val="15000"/>
            </a:spcAft>
            <a:buChar char="•"/>
          </a:pPr>
          <a:r>
            <a:rPr lang="en-CA" sz="2800" kern="1200">
              <a:latin typeface="Gotham Book Regular"/>
            </a:rPr>
            <a:t>Impacted by Provincial Requirements</a:t>
          </a:r>
          <a:endParaRPr lang="en-CA" sz="2800" kern="1200" dirty="0">
            <a:latin typeface="Gotham Book Regular"/>
          </a:endParaRPr>
        </a:p>
      </dsp:txBody>
      <dsp:txXfrm>
        <a:off x="4972098" y="2142200"/>
        <a:ext cx="2608633" cy="1516312"/>
      </dsp:txXfrm>
    </dsp:sp>
    <dsp:sp modelId="{84470537-2A46-4E54-9C0A-C454F41F6ADA}">
      <dsp:nvSpPr>
        <dsp:cNvPr id="0" name=""/>
        <dsp:cNvSpPr/>
      </dsp:nvSpPr>
      <dsp:spPr>
        <a:xfrm>
          <a:off x="4314682" y="3994061"/>
          <a:ext cx="2523117" cy="1766100"/>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latin typeface="Gotham Book Regular"/>
            </a:rPr>
            <a:t>Local Policy</a:t>
          </a:r>
        </a:p>
      </dsp:txBody>
      <dsp:txXfrm>
        <a:off x="4400911" y="4080290"/>
        <a:ext cx="2350659" cy="1593642"/>
      </dsp:txXfrm>
    </dsp:sp>
    <dsp:sp modelId="{807F8499-9BB5-4ED1-AED6-60AD9487563E}">
      <dsp:nvSpPr>
        <dsp:cNvPr id="0" name=""/>
        <dsp:cNvSpPr/>
      </dsp:nvSpPr>
      <dsp:spPr>
        <a:xfrm>
          <a:off x="6837800" y="4162499"/>
          <a:ext cx="1835075" cy="142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28600" lvl="1" indent="-228600" algn="ctr" defTabSz="1022350">
            <a:lnSpc>
              <a:spcPct val="90000"/>
            </a:lnSpc>
            <a:spcBef>
              <a:spcPct val="0"/>
            </a:spcBef>
            <a:spcAft>
              <a:spcPct val="15000"/>
            </a:spcAft>
            <a:buChar char="•"/>
          </a:pPr>
          <a:r>
            <a:rPr lang="en-CA" sz="2300" kern="1200">
              <a:latin typeface="Gotham Book Regular"/>
            </a:rPr>
            <a:t>Impacted by Local Regulations </a:t>
          </a:r>
          <a:endParaRPr lang="en-CA" sz="2300" kern="1200" dirty="0">
            <a:latin typeface="Gotham Book Regular"/>
          </a:endParaRPr>
        </a:p>
      </dsp:txBody>
      <dsp:txXfrm>
        <a:off x="6837800" y="4162499"/>
        <a:ext cx="1835075" cy="142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F9AE4-250E-B445-B16E-AB79EFB23B56}">
      <dsp:nvSpPr>
        <dsp:cNvPr id="0" name=""/>
        <dsp:cNvSpPr/>
      </dsp:nvSpPr>
      <dsp:spPr>
        <a:xfrm>
          <a:off x="1793541" y="1954294"/>
          <a:ext cx="487166" cy="928289"/>
        </a:xfrm>
        <a:custGeom>
          <a:avLst/>
          <a:gdLst/>
          <a:ahLst/>
          <a:cxnLst/>
          <a:rect l="0" t="0" r="0" b="0"/>
          <a:pathLst>
            <a:path>
              <a:moveTo>
                <a:pt x="0" y="0"/>
              </a:moveTo>
              <a:lnTo>
                <a:pt x="243583" y="0"/>
              </a:lnTo>
              <a:lnTo>
                <a:pt x="243583" y="928289"/>
              </a:lnTo>
              <a:lnTo>
                <a:pt x="487166" y="9282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0915" y="2392230"/>
        <a:ext cx="52417" cy="52417"/>
      </dsp:txXfrm>
    </dsp:sp>
    <dsp:sp modelId="{8FD0F6A9-93D5-1E42-8D02-597091C7D853}">
      <dsp:nvSpPr>
        <dsp:cNvPr id="0" name=""/>
        <dsp:cNvSpPr/>
      </dsp:nvSpPr>
      <dsp:spPr>
        <a:xfrm>
          <a:off x="1793541" y="1908574"/>
          <a:ext cx="487166" cy="91440"/>
        </a:xfrm>
        <a:custGeom>
          <a:avLst/>
          <a:gdLst/>
          <a:ahLst/>
          <a:cxnLst/>
          <a:rect l="0" t="0" r="0" b="0"/>
          <a:pathLst>
            <a:path>
              <a:moveTo>
                <a:pt x="0" y="45720"/>
              </a:moveTo>
              <a:lnTo>
                <a:pt x="48716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24945" y="1942115"/>
        <a:ext cx="24358" cy="24358"/>
      </dsp:txXfrm>
    </dsp:sp>
    <dsp:sp modelId="{35A086A8-863B-5D44-B307-B19446078F2F}">
      <dsp:nvSpPr>
        <dsp:cNvPr id="0" name=""/>
        <dsp:cNvSpPr/>
      </dsp:nvSpPr>
      <dsp:spPr>
        <a:xfrm>
          <a:off x="1793541" y="1026004"/>
          <a:ext cx="487166" cy="928289"/>
        </a:xfrm>
        <a:custGeom>
          <a:avLst/>
          <a:gdLst/>
          <a:ahLst/>
          <a:cxnLst/>
          <a:rect l="0" t="0" r="0" b="0"/>
          <a:pathLst>
            <a:path>
              <a:moveTo>
                <a:pt x="0" y="928289"/>
              </a:moveTo>
              <a:lnTo>
                <a:pt x="243583" y="928289"/>
              </a:lnTo>
              <a:lnTo>
                <a:pt x="243583" y="0"/>
              </a:lnTo>
              <a:lnTo>
                <a:pt x="4871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0915" y="1463940"/>
        <a:ext cx="52417" cy="52417"/>
      </dsp:txXfrm>
    </dsp:sp>
    <dsp:sp modelId="{77B0CEE2-D470-8642-8765-88D32C23BB83}">
      <dsp:nvSpPr>
        <dsp:cNvPr id="0" name=""/>
        <dsp:cNvSpPr/>
      </dsp:nvSpPr>
      <dsp:spPr>
        <a:xfrm rot="16200000">
          <a:off x="-532069" y="1582978"/>
          <a:ext cx="3908589" cy="742631"/>
        </a:xfrm>
        <a:prstGeom prst="rect">
          <a:avLst/>
        </a:prstGeom>
        <a:solidFill>
          <a:srgbClr val="FF02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Independent 3</a:t>
          </a:r>
          <a:r>
            <a:rPr lang="en-US" sz="3400" kern="1200" baseline="30000" dirty="0"/>
            <a:t>rd</a:t>
          </a:r>
          <a:r>
            <a:rPr lang="en-US" sz="3400" kern="1200" dirty="0"/>
            <a:t> Party</a:t>
          </a:r>
        </a:p>
      </dsp:txBody>
      <dsp:txXfrm>
        <a:off x="-532069" y="1582978"/>
        <a:ext cx="3908589" cy="742631"/>
      </dsp:txXfrm>
    </dsp:sp>
    <dsp:sp modelId="{8AA818A7-5F48-674F-804A-5F20314BCF75}">
      <dsp:nvSpPr>
        <dsp:cNvPr id="0" name=""/>
        <dsp:cNvSpPr/>
      </dsp:nvSpPr>
      <dsp:spPr>
        <a:xfrm>
          <a:off x="2280707" y="654688"/>
          <a:ext cx="2435832" cy="742631"/>
        </a:xfrm>
        <a:prstGeom prst="rect">
          <a:avLst/>
        </a:prstGeom>
        <a:solidFill>
          <a:srgbClr val="FF02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National</a:t>
          </a:r>
        </a:p>
      </dsp:txBody>
      <dsp:txXfrm>
        <a:off x="2280707" y="654688"/>
        <a:ext cx="2435832" cy="742631"/>
      </dsp:txXfrm>
    </dsp:sp>
    <dsp:sp modelId="{2C3E0EF5-2B9D-804B-9B44-CB84D7A740EA}">
      <dsp:nvSpPr>
        <dsp:cNvPr id="0" name=""/>
        <dsp:cNvSpPr/>
      </dsp:nvSpPr>
      <dsp:spPr>
        <a:xfrm>
          <a:off x="2280707" y="1582978"/>
          <a:ext cx="2435832" cy="742631"/>
        </a:xfrm>
        <a:prstGeom prst="rect">
          <a:avLst/>
        </a:prstGeom>
        <a:solidFill>
          <a:srgbClr val="FF02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Provincial</a:t>
          </a:r>
        </a:p>
      </dsp:txBody>
      <dsp:txXfrm>
        <a:off x="2280707" y="1582978"/>
        <a:ext cx="2435832" cy="742631"/>
      </dsp:txXfrm>
    </dsp:sp>
    <dsp:sp modelId="{CB1E1D01-2D41-5C49-BB26-CA36922ECF4C}">
      <dsp:nvSpPr>
        <dsp:cNvPr id="0" name=""/>
        <dsp:cNvSpPr/>
      </dsp:nvSpPr>
      <dsp:spPr>
        <a:xfrm>
          <a:off x="2280707" y="2511268"/>
          <a:ext cx="2435832" cy="742631"/>
        </a:xfrm>
        <a:prstGeom prst="rect">
          <a:avLst/>
        </a:prstGeom>
        <a:solidFill>
          <a:srgbClr val="FF02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Local Orgs</a:t>
          </a:r>
        </a:p>
      </dsp:txBody>
      <dsp:txXfrm>
        <a:off x="2280707" y="2511268"/>
        <a:ext cx="2435832" cy="742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80718-5E7D-B74F-A6EC-12073E14CFA3}">
      <dsp:nvSpPr>
        <dsp:cNvPr id="0" name=""/>
        <dsp:cNvSpPr/>
      </dsp:nvSpPr>
      <dsp:spPr>
        <a:xfrm>
          <a:off x="13665" y="3109760"/>
          <a:ext cx="1947472" cy="9737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ITP / OSIC</a:t>
          </a:r>
        </a:p>
        <a:p>
          <a:pPr marL="0" lvl="0" indent="0" algn="ctr" defTabSz="889000">
            <a:lnSpc>
              <a:spcPct val="90000"/>
            </a:lnSpc>
            <a:spcBef>
              <a:spcPct val="0"/>
            </a:spcBef>
            <a:spcAft>
              <a:spcPct val="35000"/>
            </a:spcAft>
            <a:buNone/>
          </a:pPr>
          <a:r>
            <a:rPr lang="en-US" sz="2000" kern="1200" dirty="0"/>
            <a:t>Complaint Filed</a:t>
          </a:r>
        </a:p>
      </dsp:txBody>
      <dsp:txXfrm>
        <a:off x="42185" y="3138280"/>
        <a:ext cx="1890432" cy="916696"/>
      </dsp:txXfrm>
    </dsp:sp>
    <dsp:sp modelId="{8621BF13-B716-D847-A6B4-2BC98FA5D01D}">
      <dsp:nvSpPr>
        <dsp:cNvPr id="0" name=""/>
        <dsp:cNvSpPr/>
      </dsp:nvSpPr>
      <dsp:spPr>
        <a:xfrm rot="18604949">
          <a:off x="1745723" y="3120543"/>
          <a:ext cx="1209817" cy="26517"/>
        </a:xfrm>
        <a:custGeom>
          <a:avLst/>
          <a:gdLst/>
          <a:ahLst/>
          <a:cxnLst/>
          <a:rect l="0" t="0" r="0" b="0"/>
          <a:pathLst>
            <a:path>
              <a:moveTo>
                <a:pt x="0" y="13258"/>
              </a:moveTo>
              <a:lnTo>
                <a:pt x="1209817" y="13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0386" y="3103557"/>
        <a:ext cx="60490" cy="60490"/>
      </dsp:txXfrm>
    </dsp:sp>
    <dsp:sp modelId="{525C6636-9014-254A-AD6D-A6101FD29FA9}">
      <dsp:nvSpPr>
        <dsp:cNvPr id="0" name=""/>
        <dsp:cNvSpPr/>
      </dsp:nvSpPr>
      <dsp:spPr>
        <a:xfrm>
          <a:off x="2740126" y="1848290"/>
          <a:ext cx="2536602" cy="1645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Identified as not a UCCMS Participant and/or not a UCCMS related breach</a:t>
          </a:r>
        </a:p>
      </dsp:txBody>
      <dsp:txXfrm>
        <a:off x="2788317" y="1896481"/>
        <a:ext cx="2440220" cy="1548988"/>
      </dsp:txXfrm>
    </dsp:sp>
    <dsp:sp modelId="{E4A783AD-8567-1747-B1F5-F6AB242AB871}">
      <dsp:nvSpPr>
        <dsp:cNvPr id="0" name=""/>
        <dsp:cNvSpPr/>
      </dsp:nvSpPr>
      <dsp:spPr>
        <a:xfrm>
          <a:off x="5276728" y="2657717"/>
          <a:ext cx="778988" cy="26517"/>
        </a:xfrm>
        <a:custGeom>
          <a:avLst/>
          <a:gdLst/>
          <a:ahLst/>
          <a:cxnLst/>
          <a:rect l="0" t="0" r="0" b="0"/>
          <a:pathLst>
            <a:path>
              <a:moveTo>
                <a:pt x="0" y="13258"/>
              </a:moveTo>
              <a:lnTo>
                <a:pt x="778988" y="13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6748" y="2651501"/>
        <a:ext cx="38949" cy="38949"/>
      </dsp:txXfrm>
    </dsp:sp>
    <dsp:sp modelId="{F74CAD92-7788-B84B-B852-FB8F2158CA59}">
      <dsp:nvSpPr>
        <dsp:cNvPr id="0" name=""/>
        <dsp:cNvSpPr/>
      </dsp:nvSpPr>
      <dsp:spPr>
        <a:xfrm>
          <a:off x="6055717" y="1584670"/>
          <a:ext cx="2458333" cy="2172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SDRCC redirects to </a:t>
          </a:r>
        </a:p>
        <a:p>
          <a:pPr marL="0" lvl="0" indent="0" algn="ctr" defTabSz="889000">
            <a:lnSpc>
              <a:spcPct val="90000"/>
            </a:lnSpc>
            <a:spcBef>
              <a:spcPct val="0"/>
            </a:spcBef>
            <a:spcAft>
              <a:spcPct val="35000"/>
            </a:spcAft>
            <a:buNone/>
          </a:pPr>
          <a:r>
            <a:rPr lang="en-US" sz="2000" kern="1200" dirty="0"/>
            <a:t>ITP Sport </a:t>
          </a:r>
        </a:p>
        <a:p>
          <a:pPr marL="0" lvl="0" indent="0" algn="ctr" defTabSz="889000">
            <a:lnSpc>
              <a:spcPct val="90000"/>
            </a:lnSpc>
            <a:spcBef>
              <a:spcPct val="0"/>
            </a:spcBef>
            <a:spcAft>
              <a:spcPct val="35000"/>
            </a:spcAft>
            <a:buNone/>
          </a:pPr>
          <a:r>
            <a:rPr lang="en-US" sz="2000" kern="1200" dirty="0"/>
            <a:t>(or Provincial Government)</a:t>
          </a:r>
        </a:p>
      </dsp:txBody>
      <dsp:txXfrm>
        <a:off x="6119351" y="1648304"/>
        <a:ext cx="2331065" cy="2045341"/>
      </dsp:txXfrm>
    </dsp:sp>
    <dsp:sp modelId="{B6CE6D3F-B46F-904A-B8F5-66BDDE5CE971}">
      <dsp:nvSpPr>
        <dsp:cNvPr id="0" name=""/>
        <dsp:cNvSpPr/>
      </dsp:nvSpPr>
      <dsp:spPr>
        <a:xfrm>
          <a:off x="8514051" y="2657717"/>
          <a:ext cx="778988" cy="26517"/>
        </a:xfrm>
        <a:custGeom>
          <a:avLst/>
          <a:gdLst/>
          <a:ahLst/>
          <a:cxnLst/>
          <a:rect l="0" t="0" r="0" b="0"/>
          <a:pathLst>
            <a:path>
              <a:moveTo>
                <a:pt x="0" y="13258"/>
              </a:moveTo>
              <a:lnTo>
                <a:pt x="778988" y="13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84070" y="2651501"/>
        <a:ext cx="38949" cy="38949"/>
      </dsp:txXfrm>
    </dsp:sp>
    <dsp:sp modelId="{E84D6681-8F35-0A46-A17C-A893DAF4A19E}">
      <dsp:nvSpPr>
        <dsp:cNvPr id="0" name=""/>
        <dsp:cNvSpPr/>
      </dsp:nvSpPr>
      <dsp:spPr>
        <a:xfrm>
          <a:off x="9293040" y="820029"/>
          <a:ext cx="2567430" cy="37018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Based on policy</a:t>
          </a:r>
        </a:p>
        <a:p>
          <a:pPr marL="0" lvl="0" indent="0" algn="ctr" defTabSz="800100">
            <a:lnSpc>
              <a:spcPct val="90000"/>
            </a:lnSpc>
            <a:spcBef>
              <a:spcPct val="0"/>
            </a:spcBef>
            <a:spcAft>
              <a:spcPct val="35000"/>
            </a:spcAft>
            <a:buNone/>
          </a:pPr>
          <a:r>
            <a:rPr lang="en-US" sz="1800" kern="1200" dirty="0"/>
            <a:t>ITP determines if National/Provincial /Community Level</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ITP determines Process #1 -Non UCCMS/Minor complaint</a:t>
          </a:r>
        </a:p>
        <a:p>
          <a:pPr marL="0" lvl="0" indent="0" algn="ctr" defTabSz="800100">
            <a:lnSpc>
              <a:spcPct val="90000"/>
            </a:lnSpc>
            <a:spcBef>
              <a:spcPct val="0"/>
            </a:spcBef>
            <a:spcAft>
              <a:spcPct val="35000"/>
            </a:spcAft>
            <a:buNone/>
          </a:pPr>
          <a:r>
            <a:rPr lang="en-US" sz="1800" kern="1200" dirty="0"/>
            <a:t>Process #2 – UCCMS/Major</a:t>
          </a:r>
        </a:p>
      </dsp:txBody>
      <dsp:txXfrm>
        <a:off x="9368237" y="895226"/>
        <a:ext cx="2417036" cy="3551497"/>
      </dsp:txXfrm>
    </dsp:sp>
    <dsp:sp modelId="{AFB2BAB1-8E8F-A746-A5AC-3B1D61CDED68}">
      <dsp:nvSpPr>
        <dsp:cNvPr id="0" name=""/>
        <dsp:cNvSpPr/>
      </dsp:nvSpPr>
      <dsp:spPr>
        <a:xfrm rot="3353514">
          <a:off x="1668636" y="4134738"/>
          <a:ext cx="1331838" cy="26517"/>
        </a:xfrm>
        <a:custGeom>
          <a:avLst/>
          <a:gdLst/>
          <a:ahLst/>
          <a:cxnLst/>
          <a:rect l="0" t="0" r="0" b="0"/>
          <a:pathLst>
            <a:path>
              <a:moveTo>
                <a:pt x="0" y="13258"/>
              </a:moveTo>
              <a:lnTo>
                <a:pt x="1331838" y="13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1259" y="4114701"/>
        <a:ext cx="66591" cy="66591"/>
      </dsp:txXfrm>
    </dsp:sp>
    <dsp:sp modelId="{EFF6FD0E-F8A7-DB4B-8279-1D50DAD21839}">
      <dsp:nvSpPr>
        <dsp:cNvPr id="0" name=""/>
        <dsp:cNvSpPr/>
      </dsp:nvSpPr>
      <dsp:spPr>
        <a:xfrm>
          <a:off x="2707973" y="4038612"/>
          <a:ext cx="2570001" cy="1321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respondent is UCCMS Participant &amp; UCCMS breach</a:t>
          </a:r>
        </a:p>
        <a:p>
          <a:pPr marL="0" lvl="0" indent="0" algn="ctr" defTabSz="889000">
            <a:lnSpc>
              <a:spcPct val="90000"/>
            </a:lnSpc>
            <a:spcBef>
              <a:spcPct val="0"/>
            </a:spcBef>
            <a:spcAft>
              <a:spcPct val="35000"/>
            </a:spcAft>
            <a:buNone/>
          </a:pPr>
          <a:r>
            <a:rPr lang="en-US" sz="2000" kern="1200" dirty="0"/>
            <a:t>(see list identified)</a:t>
          </a:r>
        </a:p>
      </dsp:txBody>
      <dsp:txXfrm>
        <a:off x="2746679" y="4077318"/>
        <a:ext cx="2492589" cy="1244094"/>
      </dsp:txXfrm>
    </dsp:sp>
    <dsp:sp modelId="{72686556-FA0D-2743-AFED-2677F5189C40}">
      <dsp:nvSpPr>
        <dsp:cNvPr id="0" name=""/>
        <dsp:cNvSpPr/>
      </dsp:nvSpPr>
      <dsp:spPr>
        <a:xfrm rot="21535794">
          <a:off x="5277904" y="4678531"/>
          <a:ext cx="811283" cy="26517"/>
        </a:xfrm>
        <a:custGeom>
          <a:avLst/>
          <a:gdLst/>
          <a:ahLst/>
          <a:cxnLst/>
          <a:rect l="0" t="0" r="0" b="0"/>
          <a:pathLst>
            <a:path>
              <a:moveTo>
                <a:pt x="0" y="13258"/>
              </a:moveTo>
              <a:lnTo>
                <a:pt x="811283" y="13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3263" y="4671508"/>
        <a:ext cx="40564" cy="40564"/>
      </dsp:txXfrm>
    </dsp:sp>
    <dsp:sp modelId="{EC1BE2AE-B5F5-6143-984F-492283973684}">
      <dsp:nvSpPr>
        <dsp:cNvPr id="0" name=""/>
        <dsp:cNvSpPr/>
      </dsp:nvSpPr>
      <dsp:spPr>
        <a:xfrm>
          <a:off x="6089116" y="3903341"/>
          <a:ext cx="2489298" cy="15617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OSIC will Manage </a:t>
          </a:r>
        </a:p>
        <a:p>
          <a:pPr marL="0" lvl="0" indent="0" algn="ctr" defTabSz="889000">
            <a:lnSpc>
              <a:spcPct val="90000"/>
            </a:lnSpc>
            <a:spcBef>
              <a:spcPct val="0"/>
            </a:spcBef>
            <a:spcAft>
              <a:spcPct val="35000"/>
            </a:spcAft>
            <a:buNone/>
          </a:pPr>
          <a:r>
            <a:rPr lang="en-US" sz="1600" kern="1200" dirty="0"/>
            <a:t>Sport Canada funds</a:t>
          </a:r>
        </a:p>
      </dsp:txBody>
      <dsp:txXfrm>
        <a:off x="6134858" y="3949083"/>
        <a:ext cx="2397814" cy="1470262"/>
      </dsp:txXfrm>
    </dsp:sp>
    <dsp:sp modelId="{011BA3DD-C7D0-AC40-B8C6-2D1D24E4EF73}">
      <dsp:nvSpPr>
        <dsp:cNvPr id="0" name=""/>
        <dsp:cNvSpPr/>
      </dsp:nvSpPr>
      <dsp:spPr>
        <a:xfrm>
          <a:off x="362749" y="5767145"/>
          <a:ext cx="2661279" cy="70707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complaint not valid, doesn’t go anywhere</a:t>
          </a:r>
        </a:p>
      </dsp:txBody>
      <dsp:txXfrm>
        <a:off x="383459" y="5787855"/>
        <a:ext cx="2619859" cy="665658"/>
      </dsp:txXfrm>
    </dsp:sp>
    <dsp:sp modelId="{B54A4D84-482D-BB4C-9E61-8DAF38000EBF}">
      <dsp:nvSpPr>
        <dsp:cNvPr id="0" name=""/>
        <dsp:cNvSpPr/>
      </dsp:nvSpPr>
      <dsp:spPr>
        <a:xfrm>
          <a:off x="546688" y="607735"/>
          <a:ext cx="1945914" cy="70707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Canadian Sport Helpline</a:t>
          </a:r>
        </a:p>
      </dsp:txBody>
      <dsp:txXfrm>
        <a:off x="567398" y="628445"/>
        <a:ext cx="1904494" cy="6656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BF636-F86F-2C44-BC3E-00E7CE9DEEC4}"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323AD-EEE3-BF49-BECD-E68B24296488}" type="slidenum">
              <a:rPr lang="en-US" smtClean="0"/>
              <a:t>‹#›</a:t>
            </a:fld>
            <a:endParaRPr lang="en-US"/>
          </a:p>
        </p:txBody>
      </p:sp>
    </p:spTree>
    <p:extLst>
      <p:ext uri="{BB962C8B-B14F-4D97-AF65-F5344CB8AC3E}">
        <p14:creationId xmlns:p14="http://schemas.microsoft.com/office/powerpoint/2010/main" val="57526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that Sail Canada adopted on November 22</a:t>
            </a:r>
            <a:r>
              <a:rPr lang="en-CA" baseline="30000" dirty="0"/>
              <a:t>nd</a:t>
            </a:r>
            <a:r>
              <a:rPr lang="en-CA" dirty="0"/>
              <a:t> 2022</a:t>
            </a:r>
          </a:p>
        </p:txBody>
      </p:sp>
      <p:sp>
        <p:nvSpPr>
          <p:cNvPr id="4" name="Slide Number Placeholder 3"/>
          <p:cNvSpPr>
            <a:spLocks noGrp="1"/>
          </p:cNvSpPr>
          <p:nvPr>
            <p:ph type="sldNum" sz="quarter" idx="5"/>
          </p:nvPr>
        </p:nvSpPr>
        <p:spPr/>
        <p:txBody>
          <a:bodyPr/>
          <a:lstStyle/>
          <a:p>
            <a:fld id="{4073390C-8510-C44B-B228-2E08D0B9B1D8}" type="slidenum">
              <a:rPr lang="en-CA" smtClean="0"/>
              <a:t>3</a:t>
            </a:fld>
            <a:endParaRPr lang="en-CA"/>
          </a:p>
        </p:txBody>
      </p:sp>
    </p:spTree>
    <p:extLst>
      <p:ext uri="{BB962C8B-B14F-4D97-AF65-F5344CB8AC3E}">
        <p14:creationId xmlns:p14="http://schemas.microsoft.com/office/powerpoint/2010/main" val="396530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Highlight the reporting system is independent – not to come to club President or to PSA staff/Board</a:t>
            </a:r>
          </a:p>
        </p:txBody>
      </p:sp>
      <p:sp>
        <p:nvSpPr>
          <p:cNvPr id="4" name="Slide Number Placeholder 3"/>
          <p:cNvSpPr>
            <a:spLocks noGrp="1"/>
          </p:cNvSpPr>
          <p:nvPr>
            <p:ph type="sldNum" sz="quarter" idx="5"/>
          </p:nvPr>
        </p:nvSpPr>
        <p:spPr/>
        <p:txBody>
          <a:bodyPr/>
          <a:lstStyle/>
          <a:p>
            <a:fld id="{4073390C-8510-C44B-B228-2E08D0B9B1D8}" type="slidenum">
              <a:rPr lang="en-CA" smtClean="0"/>
              <a:t>33</a:t>
            </a:fld>
            <a:endParaRPr lang="en-CA"/>
          </a:p>
        </p:txBody>
      </p:sp>
    </p:spTree>
    <p:extLst>
      <p:ext uri="{BB962C8B-B14F-4D97-AF65-F5344CB8AC3E}">
        <p14:creationId xmlns:p14="http://schemas.microsoft.com/office/powerpoint/2010/main" val="95269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importance of independent professional triaging</a:t>
            </a:r>
          </a:p>
        </p:txBody>
      </p:sp>
      <p:sp>
        <p:nvSpPr>
          <p:cNvPr id="4" name="Slide Number Placeholder 3"/>
          <p:cNvSpPr>
            <a:spLocks noGrp="1"/>
          </p:cNvSpPr>
          <p:nvPr>
            <p:ph type="sldNum" sz="quarter" idx="5"/>
          </p:nvPr>
        </p:nvSpPr>
        <p:spPr/>
        <p:txBody>
          <a:bodyPr/>
          <a:lstStyle/>
          <a:p>
            <a:fld id="{4073390C-8510-C44B-B228-2E08D0B9B1D8}" type="slidenum">
              <a:rPr lang="en-CA" smtClean="0"/>
              <a:t>35</a:t>
            </a:fld>
            <a:endParaRPr lang="en-CA"/>
          </a:p>
        </p:txBody>
      </p:sp>
    </p:spTree>
    <p:extLst>
      <p:ext uri="{BB962C8B-B14F-4D97-AF65-F5344CB8AC3E}">
        <p14:creationId xmlns:p14="http://schemas.microsoft.com/office/powerpoint/2010/main" val="187682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Pressure is off clubs to manage if a situation with a coach or official arises</a:t>
            </a:r>
          </a:p>
        </p:txBody>
      </p:sp>
      <p:sp>
        <p:nvSpPr>
          <p:cNvPr id="4" name="Slide Number Placeholder 3"/>
          <p:cNvSpPr>
            <a:spLocks noGrp="1"/>
          </p:cNvSpPr>
          <p:nvPr>
            <p:ph type="sldNum" sz="quarter" idx="5"/>
          </p:nvPr>
        </p:nvSpPr>
        <p:spPr/>
        <p:txBody>
          <a:bodyPr/>
          <a:lstStyle/>
          <a:p>
            <a:fld id="{4073390C-8510-C44B-B228-2E08D0B9B1D8}" type="slidenum">
              <a:rPr lang="en-CA" smtClean="0"/>
              <a:t>36</a:t>
            </a:fld>
            <a:endParaRPr lang="en-CA"/>
          </a:p>
        </p:txBody>
      </p:sp>
    </p:spTree>
    <p:extLst>
      <p:ext uri="{BB962C8B-B14F-4D97-AF65-F5344CB8AC3E}">
        <p14:creationId xmlns:p14="http://schemas.microsoft.com/office/powerpoint/2010/main" val="315776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38</a:t>
            </a:fld>
            <a:endParaRPr lang="en-CA"/>
          </a:p>
        </p:txBody>
      </p:sp>
    </p:spTree>
    <p:extLst>
      <p:ext uri="{BB962C8B-B14F-4D97-AF65-F5344CB8AC3E}">
        <p14:creationId xmlns:p14="http://schemas.microsoft.com/office/powerpoint/2010/main" val="141886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39</a:t>
            </a:fld>
            <a:endParaRPr lang="en-CA"/>
          </a:p>
        </p:txBody>
      </p:sp>
    </p:spTree>
    <p:extLst>
      <p:ext uri="{BB962C8B-B14F-4D97-AF65-F5344CB8AC3E}">
        <p14:creationId xmlns:p14="http://schemas.microsoft.com/office/powerpoint/2010/main" val="112804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42</a:t>
            </a:fld>
            <a:endParaRPr lang="en-CA"/>
          </a:p>
        </p:txBody>
      </p:sp>
    </p:spTree>
    <p:extLst>
      <p:ext uri="{BB962C8B-B14F-4D97-AF65-F5344CB8AC3E}">
        <p14:creationId xmlns:p14="http://schemas.microsoft.com/office/powerpoint/2010/main" val="187942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expectation takeaways included on screen. </a:t>
            </a:r>
          </a:p>
        </p:txBody>
      </p:sp>
      <p:sp>
        <p:nvSpPr>
          <p:cNvPr id="4" name="Slide Number Placeholder 3"/>
          <p:cNvSpPr>
            <a:spLocks noGrp="1"/>
          </p:cNvSpPr>
          <p:nvPr>
            <p:ph type="sldNum" sz="quarter" idx="5"/>
          </p:nvPr>
        </p:nvSpPr>
        <p:spPr/>
        <p:txBody>
          <a:bodyPr/>
          <a:lstStyle/>
          <a:p>
            <a:fld id="{2CA67D95-88B8-454A-AC13-071A05E45B46}" type="slidenum">
              <a:rPr lang="en-CA" smtClean="0"/>
              <a:t>20</a:t>
            </a:fld>
            <a:endParaRPr lang="en-CA"/>
          </a:p>
        </p:txBody>
      </p:sp>
    </p:spTree>
    <p:extLst>
      <p:ext uri="{BB962C8B-B14F-4D97-AF65-F5344CB8AC3E}">
        <p14:creationId xmlns:p14="http://schemas.microsoft.com/office/powerpoint/2010/main" val="217716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Adherence to the Rule of Two is strongly recommended in any situation that involves athlete/coach interaction, and must be implemented with practical considerations in mind. This includes athlete meetings, coaching on and off the water, in electronic communication, etc. Minimum requirements are set out in Section 3 of the Athlete Protection Policy if full adherence can’t be achieved. </a:t>
            </a:r>
          </a:p>
          <a:p>
            <a:r>
              <a:rPr lang="en-CA" dirty="0"/>
              <a:t>Medical emergencies are an exception to the Rule of Two. </a:t>
            </a:r>
          </a:p>
        </p:txBody>
      </p:sp>
      <p:sp>
        <p:nvSpPr>
          <p:cNvPr id="4" name="Slide Number Placeholder 3"/>
          <p:cNvSpPr>
            <a:spLocks noGrp="1"/>
          </p:cNvSpPr>
          <p:nvPr>
            <p:ph type="sldNum" sz="quarter" idx="5"/>
          </p:nvPr>
        </p:nvSpPr>
        <p:spPr/>
        <p:txBody>
          <a:bodyPr/>
          <a:lstStyle/>
          <a:p>
            <a:fld id="{2CA67D95-88B8-454A-AC13-071A05E45B46}" type="slidenum">
              <a:rPr lang="en-CA" smtClean="0"/>
              <a:t>23</a:t>
            </a:fld>
            <a:endParaRPr lang="en-CA"/>
          </a:p>
        </p:txBody>
      </p:sp>
    </p:spTree>
    <p:extLst>
      <p:ext uri="{BB962C8B-B14F-4D97-AF65-F5344CB8AC3E}">
        <p14:creationId xmlns:p14="http://schemas.microsoft.com/office/powerpoint/2010/main" val="223553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Falling short of the standard of behaviour required by the </a:t>
            </a:r>
            <a:r>
              <a:rPr lang="en-CA" i="1" dirty="0"/>
              <a:t>Social Media Policy </a:t>
            </a:r>
            <a:r>
              <a:rPr lang="en-CA" dirty="0"/>
              <a:t>and the </a:t>
            </a:r>
            <a:r>
              <a:rPr lang="en-CA" i="1" dirty="0"/>
              <a:t>Code of Conduct  </a:t>
            </a:r>
            <a:r>
              <a:rPr lang="en-CA" dirty="0"/>
              <a:t>may be subject to the disciplinary sanctions identified in the</a:t>
            </a:r>
            <a:r>
              <a:rPr lang="en-CA" i="1" dirty="0"/>
              <a:t> Discipline, and Complaints Policy</a:t>
            </a:r>
            <a:r>
              <a:rPr lang="en-CA" dirty="0"/>
              <a:t>. </a:t>
            </a:r>
          </a:p>
          <a:p>
            <a:endParaRPr lang="en-CA" dirty="0"/>
          </a:p>
        </p:txBody>
      </p:sp>
      <p:sp>
        <p:nvSpPr>
          <p:cNvPr id="4" name="Slide Number Placeholder 3"/>
          <p:cNvSpPr>
            <a:spLocks noGrp="1"/>
          </p:cNvSpPr>
          <p:nvPr>
            <p:ph type="sldNum" sz="quarter" idx="5"/>
          </p:nvPr>
        </p:nvSpPr>
        <p:spPr/>
        <p:txBody>
          <a:bodyPr/>
          <a:lstStyle/>
          <a:p>
            <a:fld id="{2CA67D95-88B8-454A-AC13-071A05E45B46}" type="slidenum">
              <a:rPr lang="en-CA" smtClean="0"/>
              <a:t>26</a:t>
            </a:fld>
            <a:endParaRPr lang="en-CA"/>
          </a:p>
        </p:txBody>
      </p:sp>
    </p:spTree>
    <p:extLst>
      <p:ext uri="{BB962C8B-B14F-4D97-AF65-F5344CB8AC3E}">
        <p14:creationId xmlns:p14="http://schemas.microsoft.com/office/powerpoint/2010/main" val="263520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27</a:t>
            </a:fld>
            <a:endParaRPr lang="en-CA"/>
          </a:p>
        </p:txBody>
      </p:sp>
    </p:spTree>
    <p:extLst>
      <p:ext uri="{BB962C8B-B14F-4D97-AF65-F5344CB8AC3E}">
        <p14:creationId xmlns:p14="http://schemas.microsoft.com/office/powerpoint/2010/main" val="253185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28</a:t>
            </a:fld>
            <a:endParaRPr lang="en-CA"/>
          </a:p>
        </p:txBody>
      </p:sp>
    </p:spTree>
    <p:extLst>
      <p:ext uri="{BB962C8B-B14F-4D97-AF65-F5344CB8AC3E}">
        <p14:creationId xmlns:p14="http://schemas.microsoft.com/office/powerpoint/2010/main" val="128193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Minor complaints are dealt with at the level that they occur. </a:t>
            </a:r>
          </a:p>
          <a:p>
            <a:r>
              <a:rPr lang="en-CA" dirty="0"/>
              <a:t>New: a systematic ladder to complaint management, including an Appeal process. </a:t>
            </a:r>
          </a:p>
          <a:p>
            <a:r>
              <a:rPr lang="en-CA" dirty="0"/>
              <a:t>More serious complaints are reported to RCA’s Independent Third Party (ITP), who determines when a Reported complaint is handled by either the Club’s Complaint Resolution Officer (CRO) or by the affiliated Provincial Rowing Association. </a:t>
            </a:r>
          </a:p>
          <a:p>
            <a:r>
              <a:rPr lang="en-CA" dirty="0"/>
              <a:t>The role of the Independent Third Party is to triage complaints for validity &amp; to determine who’s responsible for managing it</a:t>
            </a:r>
          </a:p>
          <a:p>
            <a:r>
              <a:rPr lang="en-CA" dirty="0"/>
              <a:t>provides support from PSO/NSO</a:t>
            </a:r>
          </a:p>
          <a:p>
            <a:pPr lvl="0"/>
            <a:endParaRPr lang="en-CA" dirty="0"/>
          </a:p>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29</a:t>
            </a:fld>
            <a:endParaRPr lang="en-CA"/>
          </a:p>
        </p:txBody>
      </p:sp>
    </p:spTree>
    <p:extLst>
      <p:ext uri="{BB962C8B-B14F-4D97-AF65-F5344CB8AC3E}">
        <p14:creationId xmlns:p14="http://schemas.microsoft.com/office/powerpoint/2010/main" val="356626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30</a:t>
            </a:fld>
            <a:endParaRPr lang="en-CA"/>
          </a:p>
        </p:txBody>
      </p:sp>
    </p:spTree>
    <p:extLst>
      <p:ext uri="{BB962C8B-B14F-4D97-AF65-F5344CB8AC3E}">
        <p14:creationId xmlns:p14="http://schemas.microsoft.com/office/powerpoint/2010/main" val="369253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D7DB0F-185E-4939-91D1-AA6A99DA53BE}" type="slidenum">
              <a:rPr lang="en-CA" smtClean="0"/>
              <a:t>31</a:t>
            </a:fld>
            <a:endParaRPr lang="en-CA"/>
          </a:p>
        </p:txBody>
      </p:sp>
    </p:spTree>
    <p:extLst>
      <p:ext uri="{BB962C8B-B14F-4D97-AF65-F5344CB8AC3E}">
        <p14:creationId xmlns:p14="http://schemas.microsoft.com/office/powerpoint/2010/main" val="322794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1EB3-44DB-0A4B-8135-86DB0F1D4627}"/>
              </a:ext>
            </a:extLst>
          </p:cNvPr>
          <p:cNvSpPr>
            <a:spLocks noGrp="1"/>
          </p:cNvSpPr>
          <p:nvPr>
            <p:ph type="title"/>
          </p:nvPr>
        </p:nvSpPr>
        <p:spPr>
          <a:xfrm>
            <a:off x="838200" y="246379"/>
            <a:ext cx="10515600" cy="869315"/>
          </a:xfrm>
        </p:spPr>
        <p:txBody>
          <a:bodyPr>
            <a:norm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4F980298-6B0E-EA4A-94F5-922A7B70EF5F}"/>
              </a:ext>
            </a:extLst>
          </p:cNvPr>
          <p:cNvSpPr>
            <a:spLocks noGrp="1"/>
          </p:cNvSpPr>
          <p:nvPr>
            <p:ph idx="1"/>
          </p:nvPr>
        </p:nvSpPr>
        <p:spPr>
          <a:xfrm>
            <a:off x="838200" y="1383033"/>
            <a:ext cx="10515600" cy="4740511"/>
          </a:xfrm>
        </p:spPr>
        <p:txBody>
          <a:bodyPr/>
          <a:lstStyle>
            <a:lvl1pPr>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3F569B3B-0135-0847-AF31-BC8EED841D17}"/>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cxnSp>
        <p:nvCxnSpPr>
          <p:cNvPr id="5" name="Straight Connector 4">
            <a:extLst>
              <a:ext uri="{FF2B5EF4-FFF2-40B4-BE49-F238E27FC236}">
                <a16:creationId xmlns:a16="http://schemas.microsoft.com/office/drawing/2014/main" id="{53D355B3-F0D0-9D48-9AB6-47934F6E1CE9}"/>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18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B9A9-7A66-6647-A9D4-50AD91DDC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565F-81FC-D946-A546-49430FF13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CCAD7-9A80-1F43-A047-85E88F55D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59BB9-39D9-AA41-860A-AEAF385DF11C}"/>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6" name="Footer Placeholder 5">
            <a:extLst>
              <a:ext uri="{FF2B5EF4-FFF2-40B4-BE49-F238E27FC236}">
                <a16:creationId xmlns:a16="http://schemas.microsoft.com/office/drawing/2014/main" id="{93D66F6A-42F8-B94F-8E01-AC5E06DFE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77154-0F2E-4548-973D-364E713F5F15}"/>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8" name="TextBox 7">
            <a:extLst>
              <a:ext uri="{FF2B5EF4-FFF2-40B4-BE49-F238E27FC236}">
                <a16:creationId xmlns:a16="http://schemas.microsoft.com/office/drawing/2014/main" id="{D05016AC-CD03-5B4E-837B-03DD6FF5D6E8}"/>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cxnSp>
        <p:nvCxnSpPr>
          <p:cNvPr id="11" name="Straight Connector 10">
            <a:extLst>
              <a:ext uri="{FF2B5EF4-FFF2-40B4-BE49-F238E27FC236}">
                <a16:creationId xmlns:a16="http://schemas.microsoft.com/office/drawing/2014/main" id="{6406347E-5898-254E-A0B4-C592BDCC4490}"/>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34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60F3-556C-9148-8C90-B0182F5E4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3E406C-27EA-A543-9F09-1B34BE6A7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AACEA-C908-D145-9D4A-3ADF5F50B158}"/>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5" name="Footer Placeholder 4">
            <a:extLst>
              <a:ext uri="{FF2B5EF4-FFF2-40B4-BE49-F238E27FC236}">
                <a16:creationId xmlns:a16="http://schemas.microsoft.com/office/drawing/2014/main" id="{95BCAB42-276A-B045-8C87-EA4FDC1C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17118-8061-D440-8582-A3A155B8A846}"/>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7" name="TextBox 6">
            <a:extLst>
              <a:ext uri="{FF2B5EF4-FFF2-40B4-BE49-F238E27FC236}">
                <a16:creationId xmlns:a16="http://schemas.microsoft.com/office/drawing/2014/main" id="{AE4AC85F-1F4E-6044-B943-24DA0F7E92CF}"/>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cxnSp>
        <p:nvCxnSpPr>
          <p:cNvPr id="9" name="Straight Connector 8">
            <a:extLst>
              <a:ext uri="{FF2B5EF4-FFF2-40B4-BE49-F238E27FC236}">
                <a16:creationId xmlns:a16="http://schemas.microsoft.com/office/drawing/2014/main" id="{87ED332C-AA0D-A142-AFC1-842B0E3E86A8}"/>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849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22BB6-9524-EB4C-9E86-4FD659386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BF3836-46F9-BA48-A309-2DEFF03330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7D1F3-5BD1-2A43-8132-9429E63CE751}"/>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5" name="Footer Placeholder 4">
            <a:extLst>
              <a:ext uri="{FF2B5EF4-FFF2-40B4-BE49-F238E27FC236}">
                <a16:creationId xmlns:a16="http://schemas.microsoft.com/office/drawing/2014/main" id="{13C69496-8B94-544D-A47C-1B881A2D1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3E8A9-DAA3-9343-9570-85EB18CB3DA6}"/>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8" name="TextBox 7">
            <a:extLst>
              <a:ext uri="{FF2B5EF4-FFF2-40B4-BE49-F238E27FC236}">
                <a16:creationId xmlns:a16="http://schemas.microsoft.com/office/drawing/2014/main" id="{5F7211A1-5CAE-9B4F-81AD-7ACCB3A8F041}"/>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cxnSp>
        <p:nvCxnSpPr>
          <p:cNvPr id="9" name="Straight Connector 8">
            <a:extLst>
              <a:ext uri="{FF2B5EF4-FFF2-40B4-BE49-F238E27FC236}">
                <a16:creationId xmlns:a16="http://schemas.microsoft.com/office/drawing/2014/main" id="{2910CD42-AAE7-F44D-B648-FEC811327FE8}"/>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20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A9F179-9F00-E749-AB1C-0CE43756465C}"/>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4" name="Footer Placeholder 3">
            <a:extLst>
              <a:ext uri="{FF2B5EF4-FFF2-40B4-BE49-F238E27FC236}">
                <a16:creationId xmlns:a16="http://schemas.microsoft.com/office/drawing/2014/main" id="{4045114E-93C2-9941-8403-C00199B394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949E5A-297C-624E-B84E-9CF98104122F}"/>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6" name="TextBox 5">
            <a:extLst>
              <a:ext uri="{FF2B5EF4-FFF2-40B4-BE49-F238E27FC236}">
                <a16:creationId xmlns:a16="http://schemas.microsoft.com/office/drawing/2014/main" id="{95A6E4DB-602B-E940-B802-3523120F040F}"/>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sp>
        <p:nvSpPr>
          <p:cNvPr id="8" name="Title 1">
            <a:extLst>
              <a:ext uri="{FF2B5EF4-FFF2-40B4-BE49-F238E27FC236}">
                <a16:creationId xmlns:a16="http://schemas.microsoft.com/office/drawing/2014/main" id="{ACD1E01B-C0D7-C248-B58F-9CE8757AD96E}"/>
              </a:ext>
            </a:extLst>
          </p:cNvPr>
          <p:cNvSpPr>
            <a:spLocks noGrp="1"/>
          </p:cNvSpPr>
          <p:nvPr>
            <p:ph type="title"/>
          </p:nvPr>
        </p:nvSpPr>
        <p:spPr>
          <a:xfrm>
            <a:off x="838200" y="246379"/>
            <a:ext cx="10515600" cy="869315"/>
          </a:xfrm>
        </p:spPr>
        <p:txBody>
          <a:bodyPr>
            <a:normAutofit/>
          </a:bodyPr>
          <a:lstStyle>
            <a:lvl1pPr algn="ctr">
              <a:defRPr sz="4000"/>
            </a:lvl1pPr>
          </a:lstStyle>
          <a:p>
            <a:r>
              <a:rPr lang="en-US" dirty="0"/>
              <a:t>Click to edit Master title style</a:t>
            </a:r>
          </a:p>
        </p:txBody>
      </p:sp>
      <p:cxnSp>
        <p:nvCxnSpPr>
          <p:cNvPr id="9" name="Straight Connector 8">
            <a:extLst>
              <a:ext uri="{FF2B5EF4-FFF2-40B4-BE49-F238E27FC236}">
                <a16:creationId xmlns:a16="http://schemas.microsoft.com/office/drawing/2014/main" id="{F4A25B26-6F56-0847-8950-4827648E2AD9}"/>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1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818-626A-DD4D-B176-E8439D2B16D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B662606-0DAD-954A-ACA9-918349710334}"/>
              </a:ext>
            </a:extLst>
          </p:cNvPr>
          <p:cNvSpPr>
            <a:spLocks noGrp="1"/>
          </p:cNvSpPr>
          <p:nvPr>
            <p:ph type="subTitle" idx="1"/>
          </p:nvPr>
        </p:nvSpPr>
        <p:spPr>
          <a:xfrm>
            <a:off x="1524000" y="3602038"/>
            <a:ext cx="9144000" cy="1655762"/>
          </a:xfrm>
        </p:spPr>
        <p:txBody>
          <a:bodyPr/>
          <a:lstStyle>
            <a:lvl1pPr marL="0" indent="0" algn="ctr">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58BEF-F80D-E34E-ADEE-B69394C48F68}"/>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5" name="Footer Placeholder 4">
            <a:extLst>
              <a:ext uri="{FF2B5EF4-FFF2-40B4-BE49-F238E27FC236}">
                <a16:creationId xmlns:a16="http://schemas.microsoft.com/office/drawing/2014/main" id="{76664C71-DF1D-B74F-99A0-3CA5385D1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3D1EB-80A0-A44C-8989-DF2F7732FDBC}"/>
              </a:ext>
            </a:extLst>
          </p:cNvPr>
          <p:cNvSpPr>
            <a:spLocks noGrp="1"/>
          </p:cNvSpPr>
          <p:nvPr>
            <p:ph type="sldNum" sz="quarter" idx="12"/>
          </p:nvPr>
        </p:nvSpPr>
        <p:spPr/>
        <p:txBody>
          <a:bodyPr/>
          <a:lstStyle/>
          <a:p>
            <a:fld id="{F15A0BAC-F558-B24B-A493-9131E5117C66}" type="slidenum">
              <a:rPr lang="en-US" smtClean="0"/>
              <a:t>‹#›</a:t>
            </a:fld>
            <a:endParaRPr lang="en-US"/>
          </a:p>
        </p:txBody>
      </p:sp>
    </p:spTree>
    <p:extLst>
      <p:ext uri="{BB962C8B-B14F-4D97-AF65-F5344CB8AC3E}">
        <p14:creationId xmlns:p14="http://schemas.microsoft.com/office/powerpoint/2010/main" val="10370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6211-B2C0-3949-BAB9-F61961070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9715E-4DDF-A24C-87D0-29E0344AA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C7732-8FED-9640-B1DB-BEE0975EC126}"/>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5" name="Footer Placeholder 4">
            <a:extLst>
              <a:ext uri="{FF2B5EF4-FFF2-40B4-BE49-F238E27FC236}">
                <a16:creationId xmlns:a16="http://schemas.microsoft.com/office/drawing/2014/main" id="{7CEFB73D-6AC9-7A4E-8437-10DD57873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E3B61-9DD1-2A48-8164-A0DC654E384C}"/>
              </a:ext>
            </a:extLst>
          </p:cNvPr>
          <p:cNvSpPr>
            <a:spLocks noGrp="1"/>
          </p:cNvSpPr>
          <p:nvPr>
            <p:ph type="sldNum" sz="quarter" idx="12"/>
          </p:nvPr>
        </p:nvSpPr>
        <p:spPr/>
        <p:txBody>
          <a:bodyPr/>
          <a:lstStyle/>
          <a:p>
            <a:fld id="{F15A0BAC-F558-B24B-A493-9131E5117C66}" type="slidenum">
              <a:rPr lang="en-US" smtClean="0"/>
              <a:t>‹#›</a:t>
            </a:fld>
            <a:endParaRPr lang="en-US"/>
          </a:p>
        </p:txBody>
      </p:sp>
    </p:spTree>
    <p:extLst>
      <p:ext uri="{BB962C8B-B14F-4D97-AF65-F5344CB8AC3E}">
        <p14:creationId xmlns:p14="http://schemas.microsoft.com/office/powerpoint/2010/main" val="8295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7034E-5EDD-F341-9207-211794760226}"/>
              </a:ext>
            </a:extLst>
          </p:cNvPr>
          <p:cNvSpPr>
            <a:spLocks noGrp="1"/>
          </p:cNvSpPr>
          <p:nvPr>
            <p:ph sz="half" idx="1"/>
          </p:nvPr>
        </p:nvSpPr>
        <p:spPr>
          <a:xfrm>
            <a:off x="838200" y="1252219"/>
            <a:ext cx="5181600" cy="4924744"/>
          </a:xfrm>
        </p:spPr>
        <p:txBody>
          <a:bodyPr/>
          <a:lstStyle>
            <a:lvl1pPr>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5AF52-9F9A-4D4C-8D8D-2976F25F81D8}"/>
              </a:ext>
            </a:extLst>
          </p:cNvPr>
          <p:cNvSpPr>
            <a:spLocks noGrp="1"/>
          </p:cNvSpPr>
          <p:nvPr>
            <p:ph sz="half" idx="2"/>
          </p:nvPr>
        </p:nvSpPr>
        <p:spPr>
          <a:xfrm>
            <a:off x="6172200" y="1252219"/>
            <a:ext cx="5181600" cy="4924744"/>
          </a:xfrm>
        </p:spPr>
        <p:txBody>
          <a:bodyPr/>
          <a:lstStyle>
            <a:lvl1pPr>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827B53-203B-B646-BD0E-F8C20DEFB8A8}"/>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6" name="Footer Placeholder 5">
            <a:extLst>
              <a:ext uri="{FF2B5EF4-FFF2-40B4-BE49-F238E27FC236}">
                <a16:creationId xmlns:a16="http://schemas.microsoft.com/office/drawing/2014/main" id="{3B633C7C-CADF-CB45-BBF5-A52F46E6D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DA516-81E7-A44D-9B9A-80673EB94484}"/>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8" name="TextBox 7">
            <a:extLst>
              <a:ext uri="{FF2B5EF4-FFF2-40B4-BE49-F238E27FC236}">
                <a16:creationId xmlns:a16="http://schemas.microsoft.com/office/drawing/2014/main" id="{61197776-5663-4F46-A701-53188316E213}"/>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sp>
        <p:nvSpPr>
          <p:cNvPr id="10" name="Title 1">
            <a:extLst>
              <a:ext uri="{FF2B5EF4-FFF2-40B4-BE49-F238E27FC236}">
                <a16:creationId xmlns:a16="http://schemas.microsoft.com/office/drawing/2014/main" id="{2116564F-4C7B-7049-9290-CE5423FF41A0}"/>
              </a:ext>
            </a:extLst>
          </p:cNvPr>
          <p:cNvSpPr>
            <a:spLocks noGrp="1"/>
          </p:cNvSpPr>
          <p:nvPr>
            <p:ph type="title"/>
          </p:nvPr>
        </p:nvSpPr>
        <p:spPr>
          <a:xfrm>
            <a:off x="838200" y="246379"/>
            <a:ext cx="10515600" cy="869315"/>
          </a:xfrm>
        </p:spPr>
        <p:txBody>
          <a:bodyPr>
            <a:normAutofit/>
          </a:bodyPr>
          <a:lstStyle>
            <a:lvl1pPr algn="ctr">
              <a:defRPr sz="4000"/>
            </a:lvl1pPr>
          </a:lstStyle>
          <a:p>
            <a:r>
              <a:rPr lang="en-US" dirty="0"/>
              <a:t>Click to edit Master title style</a:t>
            </a:r>
          </a:p>
        </p:txBody>
      </p:sp>
      <p:cxnSp>
        <p:nvCxnSpPr>
          <p:cNvPr id="11" name="Straight Connector 10">
            <a:extLst>
              <a:ext uri="{FF2B5EF4-FFF2-40B4-BE49-F238E27FC236}">
                <a16:creationId xmlns:a16="http://schemas.microsoft.com/office/drawing/2014/main" id="{3E8C6FF3-8135-5544-A702-3F3AA8869219}"/>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1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B1385-9C7E-BC46-A45C-8932F4672F1B}"/>
              </a:ext>
            </a:extLst>
          </p:cNvPr>
          <p:cNvSpPr>
            <a:spLocks noGrp="1"/>
          </p:cNvSpPr>
          <p:nvPr>
            <p:ph type="body" idx="1"/>
          </p:nvPr>
        </p:nvSpPr>
        <p:spPr>
          <a:xfrm>
            <a:off x="851218" y="1475423"/>
            <a:ext cx="5157787" cy="823912"/>
          </a:xfrm>
        </p:spPr>
        <p:txBody>
          <a:bodyPr anchor="b"/>
          <a:lstStyle>
            <a:lvl1pPr marL="0" indent="0">
              <a:buNone/>
              <a:defRPr sz="24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CEEF0E-75F3-1442-9C74-36A71EEBBF6A}"/>
              </a:ext>
            </a:extLst>
          </p:cNvPr>
          <p:cNvSpPr>
            <a:spLocks noGrp="1"/>
          </p:cNvSpPr>
          <p:nvPr>
            <p:ph sz="half" idx="2"/>
          </p:nvPr>
        </p:nvSpPr>
        <p:spPr>
          <a:xfrm>
            <a:off x="836612" y="2335530"/>
            <a:ext cx="5157787" cy="3684588"/>
          </a:xfrm>
        </p:spPr>
        <p:txBody>
          <a:bodyPr/>
          <a:lstStyle>
            <a:lvl1pPr>
              <a:defRPr sz="2400" b="0" i="0">
                <a:latin typeface="Calibri Light" panose="020F0302020204030204" pitchFamily="34" charset="0"/>
                <a:cs typeface="Calibri Light" panose="020F0302020204030204" pitchFamily="34" charset="0"/>
              </a:defRPr>
            </a:lvl1pPr>
            <a:lvl2pPr>
              <a:defRPr sz="20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600"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586FF16-4D91-1F45-89EF-304F93514152}"/>
              </a:ext>
            </a:extLst>
          </p:cNvPr>
          <p:cNvSpPr>
            <a:spLocks noGrp="1"/>
          </p:cNvSpPr>
          <p:nvPr>
            <p:ph type="body" sz="quarter" idx="3"/>
          </p:nvPr>
        </p:nvSpPr>
        <p:spPr>
          <a:xfrm>
            <a:off x="6172200" y="1487169"/>
            <a:ext cx="5183188" cy="823912"/>
          </a:xfrm>
        </p:spPr>
        <p:txBody>
          <a:bodyPr anchor="b"/>
          <a:lstStyle>
            <a:lvl1pPr marL="0" indent="0">
              <a:buNone/>
              <a:defRPr sz="24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C4A00-C1FD-4C42-8A62-2FC75D31EFC9}"/>
              </a:ext>
            </a:extLst>
          </p:cNvPr>
          <p:cNvSpPr>
            <a:spLocks noGrp="1"/>
          </p:cNvSpPr>
          <p:nvPr>
            <p:ph sz="quarter" idx="4"/>
          </p:nvPr>
        </p:nvSpPr>
        <p:spPr>
          <a:xfrm>
            <a:off x="6170612" y="2340053"/>
            <a:ext cx="5183188" cy="3684588"/>
          </a:xfrm>
        </p:spPr>
        <p:txBody>
          <a:bodyPr/>
          <a:lstStyle>
            <a:lvl1pPr>
              <a:defRPr b="0" i="0">
                <a:latin typeface="Calibri Light" panose="020F0302020204030204" pitchFamily="34" charset="0"/>
                <a:cs typeface="Calibri Light" panose="020F0302020204030204" pitchFamily="34" charset="0"/>
              </a:defRPr>
            </a:lvl1pPr>
            <a:lvl2pPr>
              <a:defRPr sz="20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600"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EC3F99B-9A7C-7E46-9721-16C014A70088}"/>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8" name="Footer Placeholder 7">
            <a:extLst>
              <a:ext uri="{FF2B5EF4-FFF2-40B4-BE49-F238E27FC236}">
                <a16:creationId xmlns:a16="http://schemas.microsoft.com/office/drawing/2014/main" id="{506A537C-FA05-7741-85D5-2F2F955186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16363B-CDAE-F440-9F75-9894E881BCE8}"/>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10" name="TextBox 9">
            <a:extLst>
              <a:ext uri="{FF2B5EF4-FFF2-40B4-BE49-F238E27FC236}">
                <a16:creationId xmlns:a16="http://schemas.microsoft.com/office/drawing/2014/main" id="{FD4CB1BA-A951-A74D-B2BF-CCD9901DF5D0}"/>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sp>
        <p:nvSpPr>
          <p:cNvPr id="12" name="Title 1">
            <a:extLst>
              <a:ext uri="{FF2B5EF4-FFF2-40B4-BE49-F238E27FC236}">
                <a16:creationId xmlns:a16="http://schemas.microsoft.com/office/drawing/2014/main" id="{33498346-824F-4945-A8AF-991A2F3CA6D1}"/>
              </a:ext>
            </a:extLst>
          </p:cNvPr>
          <p:cNvSpPr>
            <a:spLocks noGrp="1"/>
          </p:cNvSpPr>
          <p:nvPr>
            <p:ph type="title"/>
          </p:nvPr>
        </p:nvSpPr>
        <p:spPr>
          <a:xfrm>
            <a:off x="838200" y="246379"/>
            <a:ext cx="10515600" cy="869315"/>
          </a:xfrm>
        </p:spPr>
        <p:txBody>
          <a:bodyPr>
            <a:normAutofit/>
          </a:bodyPr>
          <a:lstStyle>
            <a:lvl1pPr algn="ctr">
              <a:defRPr sz="4000"/>
            </a:lvl1pPr>
          </a:lstStyle>
          <a:p>
            <a:r>
              <a:rPr lang="en-US" dirty="0"/>
              <a:t>Click to edit Master title style</a:t>
            </a:r>
          </a:p>
        </p:txBody>
      </p:sp>
      <p:cxnSp>
        <p:nvCxnSpPr>
          <p:cNvPr id="13" name="Straight Connector 12">
            <a:extLst>
              <a:ext uri="{FF2B5EF4-FFF2-40B4-BE49-F238E27FC236}">
                <a16:creationId xmlns:a16="http://schemas.microsoft.com/office/drawing/2014/main" id="{A0562EDC-6BC6-E84D-A278-047D664D2F09}"/>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38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7C9FA4-58AE-FC4A-BB8F-9C10EDA7074D}"/>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4" name="Footer Placeholder 3">
            <a:extLst>
              <a:ext uri="{FF2B5EF4-FFF2-40B4-BE49-F238E27FC236}">
                <a16:creationId xmlns:a16="http://schemas.microsoft.com/office/drawing/2014/main" id="{94553C02-8359-6445-B985-0A679D3BB8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153994-D2E9-A24A-B8D9-A22451FB7EE2}"/>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6" name="TextBox 5">
            <a:extLst>
              <a:ext uri="{FF2B5EF4-FFF2-40B4-BE49-F238E27FC236}">
                <a16:creationId xmlns:a16="http://schemas.microsoft.com/office/drawing/2014/main" id="{8DE25DC7-286C-FC4F-9E14-BFB817CD7564}"/>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sp>
        <p:nvSpPr>
          <p:cNvPr id="8" name="Title 1">
            <a:extLst>
              <a:ext uri="{FF2B5EF4-FFF2-40B4-BE49-F238E27FC236}">
                <a16:creationId xmlns:a16="http://schemas.microsoft.com/office/drawing/2014/main" id="{9E056A70-42E7-9446-A1DE-5647FC58F716}"/>
              </a:ext>
            </a:extLst>
          </p:cNvPr>
          <p:cNvSpPr>
            <a:spLocks noGrp="1"/>
          </p:cNvSpPr>
          <p:nvPr>
            <p:ph type="title"/>
          </p:nvPr>
        </p:nvSpPr>
        <p:spPr>
          <a:xfrm>
            <a:off x="838200" y="246379"/>
            <a:ext cx="10515600" cy="869315"/>
          </a:xfrm>
        </p:spPr>
        <p:txBody>
          <a:bodyPr>
            <a:normAutofit/>
          </a:bodyPr>
          <a:lstStyle>
            <a:lvl1pPr algn="ctr">
              <a:defRPr sz="4000"/>
            </a:lvl1pPr>
          </a:lstStyle>
          <a:p>
            <a:r>
              <a:rPr lang="en-US" dirty="0"/>
              <a:t>Click to edit Master title style</a:t>
            </a:r>
          </a:p>
        </p:txBody>
      </p:sp>
      <p:cxnSp>
        <p:nvCxnSpPr>
          <p:cNvPr id="9" name="Straight Connector 8">
            <a:extLst>
              <a:ext uri="{FF2B5EF4-FFF2-40B4-BE49-F238E27FC236}">
                <a16:creationId xmlns:a16="http://schemas.microsoft.com/office/drawing/2014/main" id="{7EA933DD-884B-CB47-AE6D-BBFA296C645B}"/>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30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5B879-1AD4-0849-887F-690A5FD7EED5}"/>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3" name="Footer Placeholder 2">
            <a:extLst>
              <a:ext uri="{FF2B5EF4-FFF2-40B4-BE49-F238E27FC236}">
                <a16:creationId xmlns:a16="http://schemas.microsoft.com/office/drawing/2014/main" id="{3B1EF739-EBAD-9643-B58D-B3D935D9E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31AE9D-002E-2F40-BC8C-900B3AD83415}"/>
              </a:ext>
            </a:extLst>
          </p:cNvPr>
          <p:cNvSpPr>
            <a:spLocks noGrp="1"/>
          </p:cNvSpPr>
          <p:nvPr>
            <p:ph type="sldNum" sz="quarter" idx="12"/>
          </p:nvPr>
        </p:nvSpPr>
        <p:spPr/>
        <p:txBody>
          <a:bodyPr/>
          <a:lstStyle/>
          <a:p>
            <a:fld id="{F15A0BAC-F558-B24B-A493-9131E5117C66}" type="slidenum">
              <a:rPr lang="en-US" smtClean="0"/>
              <a:t>‹#›</a:t>
            </a:fld>
            <a:endParaRPr lang="en-US"/>
          </a:p>
        </p:txBody>
      </p:sp>
    </p:spTree>
    <p:extLst>
      <p:ext uri="{BB962C8B-B14F-4D97-AF65-F5344CB8AC3E}">
        <p14:creationId xmlns:p14="http://schemas.microsoft.com/office/powerpoint/2010/main" val="119725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3EFC-D802-7342-946C-7F3D64CD5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9A7056-B436-B14F-8F0E-F7818842841B}"/>
              </a:ext>
            </a:extLst>
          </p:cNvPr>
          <p:cNvSpPr>
            <a:spLocks noGrp="1"/>
          </p:cNvSpPr>
          <p:nvPr>
            <p:ph idx="1"/>
          </p:nvPr>
        </p:nvSpPr>
        <p:spPr>
          <a:xfrm>
            <a:off x="5183188" y="987425"/>
            <a:ext cx="6172200" cy="4873625"/>
          </a:xfrm>
        </p:spPr>
        <p:txBody>
          <a:bodyPr/>
          <a:lstStyle>
            <a:lvl1pPr>
              <a:defRPr sz="3200" b="0" i="0">
                <a:latin typeface="Calibri Light" panose="020F0302020204030204" pitchFamily="34" charset="0"/>
                <a:cs typeface="Calibri Light" panose="020F0302020204030204" pitchFamily="34" charset="0"/>
              </a:defRPr>
            </a:lvl1pPr>
            <a:lvl2pPr>
              <a:defRPr sz="2800" b="0" i="0">
                <a:latin typeface="Calibri Light" panose="020F0302020204030204" pitchFamily="34" charset="0"/>
                <a:cs typeface="Calibri Light" panose="020F0302020204030204" pitchFamily="34" charset="0"/>
              </a:defRPr>
            </a:lvl2pPr>
            <a:lvl3pPr>
              <a:defRPr sz="2400" b="0" i="0">
                <a:latin typeface="Calibri Light" panose="020F0302020204030204" pitchFamily="34" charset="0"/>
                <a:cs typeface="Calibri Light" panose="020F0302020204030204" pitchFamily="34" charset="0"/>
              </a:defRPr>
            </a:lvl3pPr>
            <a:lvl4pPr>
              <a:defRPr sz="2000" b="0" i="0">
                <a:latin typeface="Calibri Light" panose="020F0302020204030204" pitchFamily="34" charset="0"/>
                <a:cs typeface="Calibri Light" panose="020F0302020204030204" pitchFamily="34" charset="0"/>
              </a:defRPr>
            </a:lvl4pPr>
            <a:lvl5pPr>
              <a:defRPr sz="2000" b="0" i="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11BF-DF0D-864A-9D3F-2AD76F05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06FA6-C6C2-E64C-A72A-708B6E456D08}"/>
              </a:ext>
            </a:extLst>
          </p:cNvPr>
          <p:cNvSpPr>
            <a:spLocks noGrp="1"/>
          </p:cNvSpPr>
          <p:nvPr>
            <p:ph type="dt" sz="half" idx="10"/>
          </p:nvPr>
        </p:nvSpPr>
        <p:spPr/>
        <p:txBody>
          <a:bodyPr/>
          <a:lstStyle/>
          <a:p>
            <a:fld id="{DB7D8D30-4DF4-7748-BA09-596F4D76F46C}" type="datetimeFigureOut">
              <a:rPr lang="en-US" smtClean="0"/>
              <a:t>1/19/2024</a:t>
            </a:fld>
            <a:endParaRPr lang="en-US"/>
          </a:p>
        </p:txBody>
      </p:sp>
      <p:sp>
        <p:nvSpPr>
          <p:cNvPr id="6" name="Footer Placeholder 5">
            <a:extLst>
              <a:ext uri="{FF2B5EF4-FFF2-40B4-BE49-F238E27FC236}">
                <a16:creationId xmlns:a16="http://schemas.microsoft.com/office/drawing/2014/main" id="{E869F8DD-C011-A148-9ED2-28FDD56F3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33053-91F6-D745-8264-03AE7372EE92}"/>
              </a:ext>
            </a:extLst>
          </p:cNvPr>
          <p:cNvSpPr>
            <a:spLocks noGrp="1"/>
          </p:cNvSpPr>
          <p:nvPr>
            <p:ph type="sldNum" sz="quarter" idx="12"/>
          </p:nvPr>
        </p:nvSpPr>
        <p:spPr/>
        <p:txBody>
          <a:bodyPr/>
          <a:lstStyle/>
          <a:p>
            <a:fld id="{F15A0BAC-F558-B24B-A493-9131E5117C66}" type="slidenum">
              <a:rPr lang="en-US" smtClean="0"/>
              <a:t>‹#›</a:t>
            </a:fld>
            <a:endParaRPr lang="en-US"/>
          </a:p>
        </p:txBody>
      </p:sp>
      <p:sp>
        <p:nvSpPr>
          <p:cNvPr id="8" name="TextBox 7">
            <a:extLst>
              <a:ext uri="{FF2B5EF4-FFF2-40B4-BE49-F238E27FC236}">
                <a16:creationId xmlns:a16="http://schemas.microsoft.com/office/drawing/2014/main" id="{5E6D38DB-F535-3643-92B1-48552111A26B}"/>
              </a:ext>
            </a:extLst>
          </p:cNvPr>
          <p:cNvSpPr txBox="1"/>
          <p:nvPr userDrawn="1"/>
        </p:nvSpPr>
        <p:spPr>
          <a:xfrm>
            <a:off x="9866489" y="6308209"/>
            <a:ext cx="2325511" cy="369332"/>
          </a:xfrm>
          <a:prstGeom prst="rect">
            <a:avLst/>
          </a:prstGeom>
          <a:noFill/>
        </p:spPr>
        <p:txBody>
          <a:bodyPr wrap="square" rtlCol="0">
            <a:spAutoFit/>
          </a:bodyPr>
          <a:lstStyle/>
          <a:p>
            <a:r>
              <a:rPr lang="en-US" b="1" dirty="0">
                <a:solidFill>
                  <a:srgbClr val="FF0204"/>
                </a:solidFill>
                <a:latin typeface="Mont" pitchFamily="2" charset="0"/>
              </a:rPr>
              <a:t>Row</a:t>
            </a:r>
            <a:r>
              <a:rPr lang="en-US" b="1" dirty="0">
                <a:latin typeface="Mont" pitchFamily="2" charset="0"/>
              </a:rPr>
              <a:t> Ontario</a:t>
            </a:r>
          </a:p>
        </p:txBody>
      </p:sp>
      <p:cxnSp>
        <p:nvCxnSpPr>
          <p:cNvPr id="10" name="Straight Connector 9">
            <a:extLst>
              <a:ext uri="{FF2B5EF4-FFF2-40B4-BE49-F238E27FC236}">
                <a16:creationId xmlns:a16="http://schemas.microsoft.com/office/drawing/2014/main" id="{E0692448-204E-A84B-AE81-29CA437F8C94}"/>
              </a:ext>
            </a:extLst>
          </p:cNvPr>
          <p:cNvCxnSpPr>
            <a:cxnSpLocks/>
          </p:cNvCxnSpPr>
          <p:nvPr userDrawn="1"/>
        </p:nvCxnSpPr>
        <p:spPr>
          <a:xfrm>
            <a:off x="838200" y="6492875"/>
            <a:ext cx="9028289" cy="0"/>
          </a:xfrm>
          <a:prstGeom prst="line">
            <a:avLst/>
          </a:prstGeom>
          <a:ln>
            <a:solidFill>
              <a:srgbClr val="FF0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87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670D6-4058-D44B-AC63-B5A086550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D017E-D665-6842-814B-995482C43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03B68-759D-B44A-93B7-2CE5A31BD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D8D30-4DF4-7748-BA09-596F4D76F46C}" type="datetimeFigureOut">
              <a:rPr lang="en-US" smtClean="0"/>
              <a:t>1/19/2024</a:t>
            </a:fld>
            <a:endParaRPr lang="en-US"/>
          </a:p>
        </p:txBody>
      </p:sp>
      <p:sp>
        <p:nvSpPr>
          <p:cNvPr id="5" name="Footer Placeholder 4">
            <a:extLst>
              <a:ext uri="{FF2B5EF4-FFF2-40B4-BE49-F238E27FC236}">
                <a16:creationId xmlns:a16="http://schemas.microsoft.com/office/drawing/2014/main" id="{88C90116-4A90-F840-889A-9A8E0E096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CEB822-489D-A640-B6DB-E437392618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A0BAC-F558-B24B-A493-9131E5117C66}" type="slidenum">
              <a:rPr lang="en-US" smtClean="0"/>
              <a:t>‹#›</a:t>
            </a:fld>
            <a:endParaRPr lang="en-US"/>
          </a:p>
        </p:txBody>
      </p:sp>
    </p:spTree>
    <p:extLst>
      <p:ext uri="{BB962C8B-B14F-4D97-AF65-F5344CB8AC3E}">
        <p14:creationId xmlns:p14="http://schemas.microsoft.com/office/powerpoint/2010/main" val="98617801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862C-BA81-AC4D-9068-D8A0D4A7566D}"/>
              </a:ext>
            </a:extLst>
          </p:cNvPr>
          <p:cNvSpPr>
            <a:spLocks noGrp="1"/>
          </p:cNvSpPr>
          <p:nvPr>
            <p:ph type="ctrTitle" idx="4294967295"/>
          </p:nvPr>
        </p:nvSpPr>
        <p:spPr>
          <a:xfrm>
            <a:off x="1105721" y="700087"/>
            <a:ext cx="9980558" cy="1196975"/>
          </a:xfrm>
        </p:spPr>
        <p:txBody>
          <a:bodyPr>
            <a:normAutofit/>
          </a:bodyPr>
          <a:lstStyle/>
          <a:p>
            <a:pPr algn="ctr"/>
            <a:r>
              <a:rPr lang="en-US" sz="5400" b="1" dirty="0">
                <a:highlight>
                  <a:srgbClr val="FFFF00"/>
                </a:highlight>
              </a:rPr>
              <a:t>ALBERTA SAILING ASSOCIATION</a:t>
            </a:r>
          </a:p>
        </p:txBody>
      </p:sp>
      <p:sp>
        <p:nvSpPr>
          <p:cNvPr id="3" name="Subtitle 2">
            <a:extLst>
              <a:ext uri="{FF2B5EF4-FFF2-40B4-BE49-F238E27FC236}">
                <a16:creationId xmlns:a16="http://schemas.microsoft.com/office/drawing/2014/main" id="{799C8A45-1C7A-DC4A-A387-38A2A52615BC}"/>
              </a:ext>
            </a:extLst>
          </p:cNvPr>
          <p:cNvSpPr>
            <a:spLocks noGrp="1"/>
          </p:cNvSpPr>
          <p:nvPr>
            <p:ph type="subTitle" idx="4294967295"/>
          </p:nvPr>
        </p:nvSpPr>
        <p:spPr>
          <a:xfrm>
            <a:off x="0" y="5027613"/>
            <a:ext cx="10506075" cy="531812"/>
          </a:xfrm>
        </p:spPr>
        <p:txBody>
          <a:bodyPr>
            <a:noAutofit/>
          </a:bodyPr>
          <a:lstStyle/>
          <a:p>
            <a:r>
              <a:rPr lang="en-US" sz="3600" dirty="0">
                <a:solidFill>
                  <a:schemeClr val="bg1"/>
                </a:solidFill>
              </a:rPr>
              <a:t>Safe Sport Leads</a:t>
            </a:r>
          </a:p>
        </p:txBody>
      </p:sp>
      <p:sp>
        <p:nvSpPr>
          <p:cNvPr id="4" name="Title 1">
            <a:extLst>
              <a:ext uri="{FF2B5EF4-FFF2-40B4-BE49-F238E27FC236}">
                <a16:creationId xmlns:a16="http://schemas.microsoft.com/office/drawing/2014/main" id="{24C63321-1D7A-E844-7A73-438848D1B389}"/>
              </a:ext>
            </a:extLst>
          </p:cNvPr>
          <p:cNvSpPr txBox="1">
            <a:spLocks/>
          </p:cNvSpPr>
          <p:nvPr/>
        </p:nvSpPr>
        <p:spPr>
          <a:xfrm>
            <a:off x="1105721" y="3763964"/>
            <a:ext cx="9980558" cy="1196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0000"/>
                </a:solidFill>
                <a:latin typeface="+mn-lt"/>
              </a:rPr>
              <a:t>SAFE SPORT LEAD TRAINING</a:t>
            </a:r>
          </a:p>
        </p:txBody>
      </p:sp>
    </p:spTree>
    <p:extLst>
      <p:ext uri="{BB962C8B-B14F-4D97-AF65-F5344CB8AC3E}">
        <p14:creationId xmlns:p14="http://schemas.microsoft.com/office/powerpoint/2010/main" val="129121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874" y="194014"/>
            <a:ext cx="6555187" cy="1015663"/>
          </a:xfrm>
          <a:prstGeom prst="rect">
            <a:avLst/>
          </a:prstGeom>
          <a:noFill/>
        </p:spPr>
        <p:txBody>
          <a:bodyPr wrap="square" rtlCol="0">
            <a:spAutoFit/>
          </a:bodyPr>
          <a:lstStyle/>
          <a:p>
            <a:pPr algn="ctr"/>
            <a:r>
              <a:rPr lang="en-CA" sz="6000" dirty="0">
                <a:solidFill>
                  <a:srgbClr val="FF0000"/>
                </a:solidFill>
              </a:rPr>
              <a:t>Process – Key Steps</a:t>
            </a:r>
          </a:p>
        </p:txBody>
      </p:sp>
      <p:sp>
        <p:nvSpPr>
          <p:cNvPr id="3" name="TextBox 2"/>
          <p:cNvSpPr txBox="1"/>
          <p:nvPr/>
        </p:nvSpPr>
        <p:spPr>
          <a:xfrm>
            <a:off x="447063" y="1918570"/>
            <a:ext cx="11297874" cy="4093428"/>
          </a:xfrm>
          <a:prstGeom prst="rect">
            <a:avLst/>
          </a:prstGeom>
          <a:noFill/>
        </p:spPr>
        <p:txBody>
          <a:bodyPr wrap="square" rtlCol="0">
            <a:spAutoFit/>
          </a:bodyPr>
          <a:lstStyle/>
          <a:p>
            <a:r>
              <a:rPr lang="en-CA" sz="3600" u="sng" dirty="0"/>
              <a:t>Preparation</a:t>
            </a:r>
          </a:p>
          <a:p>
            <a:endParaRPr lang="en-CA" sz="2800" u="sng" dirty="0"/>
          </a:p>
          <a:p>
            <a:pPr marL="457200" indent="-457200">
              <a:buFont typeface="Arial" panose="020B0604020202020204" pitchFamily="34" charset="0"/>
              <a:buChar char="•"/>
            </a:pPr>
            <a:r>
              <a:rPr lang="en-CA" sz="2800" dirty="0"/>
              <a:t>Identify &amp; Register Safe Sport Lead ✔️</a:t>
            </a:r>
          </a:p>
          <a:p>
            <a:pPr marL="457200" indent="-457200">
              <a:buFont typeface="Arial" panose="020B0604020202020204" pitchFamily="34" charset="0"/>
              <a:buChar char="•"/>
            </a:pPr>
            <a:r>
              <a:rPr lang="en-CA" sz="2800" dirty="0"/>
              <a:t>Review By-laws</a:t>
            </a:r>
          </a:p>
          <a:p>
            <a:pPr marL="457200" indent="-457200">
              <a:buFont typeface="Arial" panose="020B0604020202020204" pitchFamily="34" charset="0"/>
              <a:buChar char="•"/>
            </a:pPr>
            <a:r>
              <a:rPr lang="en-CA" sz="2800" dirty="0"/>
              <a:t>Review current and new policies </a:t>
            </a:r>
          </a:p>
          <a:p>
            <a:pPr marL="457200" indent="-457200">
              <a:buFont typeface="Arial" panose="020B0604020202020204" pitchFamily="34" charset="0"/>
              <a:buChar char="•"/>
            </a:pPr>
            <a:r>
              <a:rPr lang="en-CA" sz="2800" dirty="0"/>
              <a:t>Find &amp; Replace “[CLUB NAME]” in documents</a:t>
            </a:r>
          </a:p>
          <a:p>
            <a:pPr marL="457200" indent="-457200">
              <a:buFont typeface="Arial" panose="020B0604020202020204" pitchFamily="34" charset="0"/>
              <a:buChar char="•"/>
            </a:pPr>
            <a:r>
              <a:rPr lang="en-CA" sz="2800" dirty="0"/>
              <a:t>Assess resources (Human/$) - how are you currently managing this area? </a:t>
            </a:r>
          </a:p>
          <a:p>
            <a:pPr marL="457200" indent="-457200">
              <a:buFont typeface="Arial" panose="020B0604020202020204" pitchFamily="34" charset="0"/>
              <a:buChar char="•"/>
            </a:pPr>
            <a:r>
              <a:rPr lang="en-CA" sz="2800" dirty="0"/>
              <a:t>Who could be involved in Internal Discipline Process</a:t>
            </a:r>
          </a:p>
          <a:p>
            <a:endParaRPr lang="en-CA" sz="2800" dirty="0"/>
          </a:p>
        </p:txBody>
      </p:sp>
      <p:sp>
        <p:nvSpPr>
          <p:cNvPr id="5" name="Oval Callout 4">
            <a:extLst>
              <a:ext uri="{FF2B5EF4-FFF2-40B4-BE49-F238E27FC236}">
                <a16:creationId xmlns:a16="http://schemas.microsoft.com/office/drawing/2014/main" id="{D6D69B10-8F34-DC44-8A0F-9D9418180037}"/>
              </a:ext>
            </a:extLst>
          </p:cNvPr>
          <p:cNvSpPr/>
          <p:nvPr/>
        </p:nvSpPr>
        <p:spPr>
          <a:xfrm rot="491955">
            <a:off x="7966563" y="423617"/>
            <a:ext cx="3861460" cy="22668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TIPS</a:t>
            </a:r>
          </a:p>
          <a:p>
            <a:pPr algn="ctr"/>
            <a:r>
              <a:rPr lang="en-CA" sz="2400" dirty="0">
                <a:solidFill>
                  <a:schemeClr val="bg1"/>
                </a:solidFill>
              </a:rPr>
              <a:t>Each club is different! Don’t compare, know your group and culture</a:t>
            </a:r>
          </a:p>
        </p:txBody>
      </p:sp>
    </p:spTree>
    <p:extLst>
      <p:ext uri="{BB962C8B-B14F-4D97-AF65-F5344CB8AC3E}">
        <p14:creationId xmlns:p14="http://schemas.microsoft.com/office/powerpoint/2010/main" val="270878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874" y="194014"/>
            <a:ext cx="6555187" cy="1015663"/>
          </a:xfrm>
          <a:prstGeom prst="rect">
            <a:avLst/>
          </a:prstGeom>
          <a:noFill/>
        </p:spPr>
        <p:txBody>
          <a:bodyPr wrap="square" rtlCol="0">
            <a:spAutoFit/>
          </a:bodyPr>
          <a:lstStyle/>
          <a:p>
            <a:pPr algn="ctr"/>
            <a:r>
              <a:rPr lang="en-CA" sz="6000" dirty="0">
                <a:solidFill>
                  <a:srgbClr val="FF0000"/>
                </a:solidFill>
              </a:rPr>
              <a:t>Process – Key Steps</a:t>
            </a:r>
          </a:p>
        </p:txBody>
      </p:sp>
      <p:sp>
        <p:nvSpPr>
          <p:cNvPr id="3" name="TextBox 2"/>
          <p:cNvSpPr txBox="1"/>
          <p:nvPr/>
        </p:nvSpPr>
        <p:spPr>
          <a:xfrm>
            <a:off x="459021" y="1331363"/>
            <a:ext cx="11273958" cy="4832092"/>
          </a:xfrm>
          <a:prstGeom prst="rect">
            <a:avLst/>
          </a:prstGeom>
          <a:noFill/>
        </p:spPr>
        <p:txBody>
          <a:bodyPr wrap="square" rtlCol="0">
            <a:spAutoFit/>
          </a:bodyPr>
          <a:lstStyle/>
          <a:p>
            <a:endParaRPr lang="en-CA" sz="2800" dirty="0"/>
          </a:p>
          <a:p>
            <a:r>
              <a:rPr lang="en-CA" sz="2800" u="sng" dirty="0"/>
              <a:t>Awareness &amp; Education</a:t>
            </a:r>
          </a:p>
          <a:p>
            <a:pPr marL="457200" indent="-457200">
              <a:buFont typeface="Arial" panose="020B0604020202020204" pitchFamily="34" charset="0"/>
              <a:buChar char="•"/>
            </a:pPr>
            <a:r>
              <a:rPr lang="en-CA" sz="2800" dirty="0"/>
              <a:t>Attend session for Safe Sport leads ✔️</a:t>
            </a:r>
          </a:p>
          <a:p>
            <a:pPr marL="457200" indent="-457200">
              <a:buFont typeface="Arial" panose="020B0604020202020204" pitchFamily="34" charset="0"/>
              <a:buChar char="•"/>
            </a:pPr>
            <a:r>
              <a:rPr lang="en-CA" sz="2800" dirty="0"/>
              <a:t>Build awareness &amp; understanding with key stakeholders</a:t>
            </a:r>
          </a:p>
          <a:p>
            <a:endParaRPr lang="en-CA" sz="2800" dirty="0"/>
          </a:p>
          <a:p>
            <a:endParaRPr lang="en-CA" sz="2800" dirty="0"/>
          </a:p>
          <a:p>
            <a:endParaRPr lang="en-CA" sz="2800" dirty="0"/>
          </a:p>
          <a:p>
            <a:r>
              <a:rPr lang="en-CA" sz="2800" u="sng" dirty="0"/>
              <a:t>Adoption</a:t>
            </a:r>
          </a:p>
          <a:p>
            <a:pPr marL="457200" indent="-457200">
              <a:buFont typeface="Arial" panose="020B0604020202020204" pitchFamily="34" charset="0"/>
              <a:buChar char="•"/>
            </a:pPr>
            <a:r>
              <a:rPr lang="en-CA" sz="2800" dirty="0"/>
              <a:t>Board adopts policy – Due by March 31</a:t>
            </a:r>
            <a:r>
              <a:rPr lang="en-CA" sz="2800" baseline="30000" dirty="0"/>
              <a:t>st</a:t>
            </a:r>
            <a:r>
              <a:rPr lang="en-CA" sz="2800" dirty="0"/>
              <a:t> (Effective April 1</a:t>
            </a:r>
            <a:r>
              <a:rPr lang="en-CA" sz="2800" baseline="30000" dirty="0"/>
              <a:t>st</a:t>
            </a:r>
            <a:r>
              <a:rPr lang="en-CA" sz="2800" dirty="0"/>
              <a:t>)</a:t>
            </a:r>
          </a:p>
          <a:p>
            <a:pPr marL="457200" indent="-457200">
              <a:buFont typeface="Arial" panose="020B0604020202020204" pitchFamily="34" charset="0"/>
              <a:buChar char="•"/>
            </a:pPr>
            <a:r>
              <a:rPr lang="en-CA" sz="2800" dirty="0"/>
              <a:t>Confirmation to PSA upon signing</a:t>
            </a:r>
          </a:p>
          <a:p>
            <a:pPr marL="457200" indent="-457200">
              <a:buFont typeface="Arial" panose="020B0604020202020204" pitchFamily="34" charset="0"/>
              <a:buChar char="•"/>
            </a:pPr>
            <a:r>
              <a:rPr lang="en-CA" sz="2800" dirty="0"/>
              <a:t>Provide Sign Off to Sail Canada if requested</a:t>
            </a:r>
          </a:p>
        </p:txBody>
      </p:sp>
    </p:spTree>
    <p:extLst>
      <p:ext uri="{BB962C8B-B14F-4D97-AF65-F5344CB8AC3E}">
        <p14:creationId xmlns:p14="http://schemas.microsoft.com/office/powerpoint/2010/main" val="148907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60" y="546711"/>
            <a:ext cx="6555187" cy="1015663"/>
          </a:xfrm>
          <a:prstGeom prst="rect">
            <a:avLst/>
          </a:prstGeom>
          <a:noFill/>
        </p:spPr>
        <p:txBody>
          <a:bodyPr wrap="square" rtlCol="0">
            <a:spAutoFit/>
          </a:bodyPr>
          <a:lstStyle/>
          <a:p>
            <a:pPr algn="ctr"/>
            <a:r>
              <a:rPr lang="en-CA" sz="6000" dirty="0">
                <a:solidFill>
                  <a:srgbClr val="FF0000"/>
                </a:solidFill>
              </a:rPr>
              <a:t>Process – Key Steps</a:t>
            </a:r>
          </a:p>
        </p:txBody>
      </p:sp>
      <p:sp>
        <p:nvSpPr>
          <p:cNvPr id="3" name="TextBox 2"/>
          <p:cNvSpPr txBox="1"/>
          <p:nvPr/>
        </p:nvSpPr>
        <p:spPr>
          <a:xfrm>
            <a:off x="459021" y="2896192"/>
            <a:ext cx="11273958" cy="3108543"/>
          </a:xfrm>
          <a:prstGeom prst="rect">
            <a:avLst/>
          </a:prstGeom>
          <a:noFill/>
        </p:spPr>
        <p:txBody>
          <a:bodyPr wrap="square" rtlCol="0">
            <a:spAutoFit/>
          </a:bodyPr>
          <a:lstStyle/>
          <a:p>
            <a:r>
              <a:rPr lang="en-CA" sz="2800" u="sng" dirty="0"/>
              <a:t>Implementation</a:t>
            </a:r>
          </a:p>
          <a:p>
            <a:pPr marL="457200" indent="-457200">
              <a:buFont typeface="Arial" panose="020B0604020202020204" pitchFamily="34" charset="0"/>
              <a:buChar char="•"/>
            </a:pPr>
            <a:r>
              <a:rPr lang="en-CA" sz="2800" dirty="0"/>
              <a:t>Communication with stakeholders</a:t>
            </a:r>
          </a:p>
          <a:p>
            <a:pPr marL="457200" indent="-457200">
              <a:buFont typeface="Arial" panose="020B0604020202020204" pitchFamily="34" charset="0"/>
              <a:buChar char="•"/>
            </a:pPr>
            <a:r>
              <a:rPr lang="en-CA" sz="2800" dirty="0"/>
              <a:t>Training </a:t>
            </a:r>
          </a:p>
          <a:p>
            <a:pPr marL="457200" indent="-457200">
              <a:buFont typeface="Arial" panose="020B0604020202020204" pitchFamily="34" charset="0"/>
              <a:buChar char="•"/>
            </a:pPr>
            <a:r>
              <a:rPr lang="en-CA" sz="2800" dirty="0"/>
              <a:t>Documentation completed – proof of training, agree to codes of conduct, screening disclosures (We will provide forms)</a:t>
            </a:r>
          </a:p>
          <a:p>
            <a:pPr marL="457200" indent="-457200">
              <a:buFont typeface="Arial" panose="020B0604020202020204" pitchFamily="34" charset="0"/>
              <a:buChar char="•"/>
            </a:pPr>
            <a:r>
              <a:rPr lang="en-CA" sz="2800" dirty="0"/>
              <a:t>Archiving old policies</a:t>
            </a:r>
          </a:p>
          <a:p>
            <a:pPr marL="457200" indent="-457200">
              <a:buFont typeface="Arial" panose="020B0604020202020204" pitchFamily="34" charset="0"/>
              <a:buChar char="•"/>
            </a:pPr>
            <a:r>
              <a:rPr lang="en-CA" sz="2800" dirty="0"/>
              <a:t>Public availability of new policies</a:t>
            </a:r>
          </a:p>
        </p:txBody>
      </p:sp>
      <p:sp>
        <p:nvSpPr>
          <p:cNvPr id="4" name="Oval Callout 3">
            <a:extLst>
              <a:ext uri="{FF2B5EF4-FFF2-40B4-BE49-F238E27FC236}">
                <a16:creationId xmlns:a16="http://schemas.microsoft.com/office/drawing/2014/main" id="{60DF43CD-0FD5-CF42-A9FC-F10492A6415C}"/>
              </a:ext>
            </a:extLst>
          </p:cNvPr>
          <p:cNvSpPr/>
          <p:nvPr/>
        </p:nvSpPr>
        <p:spPr>
          <a:xfrm rot="491955">
            <a:off x="6787323" y="339095"/>
            <a:ext cx="5008126" cy="280589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TIPS</a:t>
            </a:r>
          </a:p>
          <a:p>
            <a:pPr algn="ctr"/>
            <a:r>
              <a:rPr lang="en-CA" sz="2400" dirty="0">
                <a:solidFill>
                  <a:schemeClr val="bg1"/>
                </a:solidFill>
              </a:rPr>
              <a:t>Archiving – important step to protect in case of historical cases </a:t>
            </a:r>
          </a:p>
          <a:p>
            <a:pPr algn="ctr"/>
            <a:r>
              <a:rPr lang="en-CA" sz="2400" dirty="0">
                <a:solidFill>
                  <a:schemeClr val="bg1"/>
                </a:solidFill>
              </a:rPr>
              <a:t>Date documents correctly &amp; save! </a:t>
            </a:r>
          </a:p>
          <a:p>
            <a:pPr algn="ctr"/>
            <a:r>
              <a:rPr lang="en-CA" sz="2400" dirty="0">
                <a:solidFill>
                  <a:schemeClr val="bg1"/>
                </a:solidFill>
              </a:rPr>
              <a:t>Maintain records</a:t>
            </a:r>
          </a:p>
        </p:txBody>
      </p:sp>
    </p:spTree>
    <p:extLst>
      <p:ext uri="{BB962C8B-B14F-4D97-AF65-F5344CB8AC3E}">
        <p14:creationId xmlns:p14="http://schemas.microsoft.com/office/powerpoint/2010/main" val="303004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5284" y="0"/>
            <a:ext cx="6555187" cy="769441"/>
          </a:xfrm>
          <a:prstGeom prst="rect">
            <a:avLst/>
          </a:prstGeom>
          <a:noFill/>
        </p:spPr>
        <p:txBody>
          <a:bodyPr wrap="square" rtlCol="0">
            <a:spAutoFit/>
          </a:bodyPr>
          <a:lstStyle/>
          <a:p>
            <a:pPr algn="ctr"/>
            <a:r>
              <a:rPr lang="en-CA" sz="4400" dirty="0">
                <a:solidFill>
                  <a:srgbClr val="FF0000"/>
                </a:solidFill>
              </a:rPr>
              <a:t>Process Questions</a:t>
            </a:r>
          </a:p>
        </p:txBody>
      </p:sp>
      <p:sp>
        <p:nvSpPr>
          <p:cNvPr id="3" name="TextBox 2"/>
          <p:cNvSpPr txBox="1"/>
          <p:nvPr/>
        </p:nvSpPr>
        <p:spPr>
          <a:xfrm>
            <a:off x="335201" y="769441"/>
            <a:ext cx="11521598" cy="5570756"/>
          </a:xfrm>
          <a:prstGeom prst="rect">
            <a:avLst/>
          </a:prstGeom>
          <a:noFill/>
        </p:spPr>
        <p:txBody>
          <a:bodyPr wrap="square" rtlCol="0">
            <a:spAutoFit/>
          </a:bodyPr>
          <a:lstStyle/>
          <a:p>
            <a:r>
              <a:rPr lang="en-CA" sz="2800" dirty="0"/>
              <a:t>Contact Info at bottom of page – what do we include?</a:t>
            </a:r>
          </a:p>
          <a:p>
            <a:pPr marL="285750" indent="-285750">
              <a:buFont typeface="Arial" panose="020B0604020202020204" pitchFamily="34" charset="0"/>
              <a:buChar char="•"/>
            </a:pPr>
            <a:r>
              <a:rPr lang="en-CA" sz="2800" dirty="0"/>
              <a:t>Club name, club address, website and email address - no individual information but the organization information you would put on an official policy or document</a:t>
            </a:r>
          </a:p>
          <a:p>
            <a:endParaRPr lang="en-CA" sz="2800" dirty="0"/>
          </a:p>
          <a:p>
            <a:r>
              <a:rPr lang="en-CA" sz="2800" dirty="0"/>
              <a:t>Do we need a legal budget?</a:t>
            </a:r>
          </a:p>
          <a:p>
            <a:pPr marL="285750" indent="-285750">
              <a:buFont typeface="Arial" panose="020B0604020202020204" pitchFamily="34" charset="0"/>
              <a:buChar char="•"/>
            </a:pPr>
            <a:r>
              <a:rPr lang="en-CA" sz="2800" dirty="0"/>
              <a:t>Suggested to be prepared, what would happen now if a situation were to arise, clubs dealing with situations in the last few years have have good size legal bills to manage.</a:t>
            </a:r>
          </a:p>
          <a:p>
            <a:pPr marL="285750" indent="-285750" fontAlgn="ctr">
              <a:buFont typeface="Arial" panose="020B0604020202020204" pitchFamily="34" charset="0"/>
              <a:buChar char="•"/>
            </a:pPr>
            <a:r>
              <a:rPr lang="en-CA" sz="2800" dirty="0"/>
              <a:t>This policy does put some supports in place through Sail Canada but some funds in reserve should you ever have a legal situation would be good risk management procedures. </a:t>
            </a:r>
          </a:p>
          <a:p>
            <a:pPr fontAlgn="ctr"/>
            <a:endParaRPr lang="en-CA" sz="2000" dirty="0"/>
          </a:p>
        </p:txBody>
      </p:sp>
    </p:spTree>
    <p:extLst>
      <p:ext uri="{BB962C8B-B14F-4D97-AF65-F5344CB8AC3E}">
        <p14:creationId xmlns:p14="http://schemas.microsoft.com/office/powerpoint/2010/main" val="420619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5284" y="0"/>
            <a:ext cx="6555187" cy="769441"/>
          </a:xfrm>
          <a:prstGeom prst="rect">
            <a:avLst/>
          </a:prstGeom>
          <a:noFill/>
        </p:spPr>
        <p:txBody>
          <a:bodyPr wrap="square" rtlCol="0">
            <a:spAutoFit/>
          </a:bodyPr>
          <a:lstStyle/>
          <a:p>
            <a:pPr algn="ctr"/>
            <a:r>
              <a:rPr lang="en-CA" sz="4400" dirty="0">
                <a:solidFill>
                  <a:srgbClr val="FF0000"/>
                </a:solidFill>
              </a:rPr>
              <a:t>Process Questions</a:t>
            </a:r>
          </a:p>
        </p:txBody>
      </p:sp>
      <p:sp>
        <p:nvSpPr>
          <p:cNvPr id="3" name="TextBox 2"/>
          <p:cNvSpPr txBox="1"/>
          <p:nvPr/>
        </p:nvSpPr>
        <p:spPr>
          <a:xfrm>
            <a:off x="335201" y="548580"/>
            <a:ext cx="11521598" cy="5816977"/>
          </a:xfrm>
          <a:prstGeom prst="rect">
            <a:avLst/>
          </a:prstGeom>
          <a:noFill/>
        </p:spPr>
        <p:txBody>
          <a:bodyPr wrap="square" rtlCol="0">
            <a:spAutoFit/>
          </a:bodyPr>
          <a:lstStyle/>
          <a:p>
            <a:endParaRPr lang="en-CA" sz="2000" dirty="0"/>
          </a:p>
          <a:p>
            <a:r>
              <a:rPr lang="en-CA" sz="3200" dirty="0"/>
              <a:t>What do people need to sign, what do people need to read, how do we share?</a:t>
            </a:r>
          </a:p>
          <a:p>
            <a:endParaRPr lang="en-CA" sz="3200" u="sng" dirty="0"/>
          </a:p>
          <a:p>
            <a:r>
              <a:rPr lang="en-CA" sz="3200" u="sng" dirty="0"/>
              <a:t>Sign</a:t>
            </a:r>
            <a:r>
              <a:rPr lang="en-CA" sz="3200" dirty="0"/>
              <a:t>							</a:t>
            </a:r>
            <a:endParaRPr lang="en-CA" sz="3200" u="sng" dirty="0"/>
          </a:p>
          <a:p>
            <a:r>
              <a:rPr lang="en-CA" sz="3200" dirty="0"/>
              <a:t>Code of Conduct from package							</a:t>
            </a:r>
          </a:p>
          <a:p>
            <a:endParaRPr lang="en-CA" sz="3200" u="sng" dirty="0"/>
          </a:p>
          <a:p>
            <a:r>
              <a:rPr lang="en-CA" sz="3200" u="sng" dirty="0"/>
              <a:t>Post Publicly</a:t>
            </a:r>
            <a:endParaRPr lang="en-CA" sz="3200" dirty="0"/>
          </a:p>
          <a:p>
            <a:r>
              <a:rPr lang="en-CA" sz="3200" dirty="0"/>
              <a:t>How to contact ITP/OSIC</a:t>
            </a:r>
          </a:p>
          <a:p>
            <a:r>
              <a:rPr lang="en-CA" sz="3200" dirty="0"/>
              <a:t>All Policies </a:t>
            </a:r>
          </a:p>
          <a:p>
            <a:endParaRPr lang="en-CA" sz="3200" dirty="0"/>
          </a:p>
          <a:p>
            <a:r>
              <a:rPr lang="en-CA" sz="3200" dirty="0"/>
              <a:t>Documentation of other items such as safety education is important</a:t>
            </a:r>
          </a:p>
        </p:txBody>
      </p:sp>
    </p:spTree>
    <p:extLst>
      <p:ext uri="{BB962C8B-B14F-4D97-AF65-F5344CB8AC3E}">
        <p14:creationId xmlns:p14="http://schemas.microsoft.com/office/powerpoint/2010/main" val="257056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72FDBE-1345-604F-A186-70701814E4B7}"/>
              </a:ext>
            </a:extLst>
          </p:cNvPr>
          <p:cNvSpPr txBox="1"/>
          <p:nvPr/>
        </p:nvSpPr>
        <p:spPr>
          <a:xfrm>
            <a:off x="2805874" y="1536174"/>
            <a:ext cx="6580252" cy="3785652"/>
          </a:xfrm>
          <a:prstGeom prst="rect">
            <a:avLst/>
          </a:prstGeom>
          <a:noFill/>
        </p:spPr>
        <p:txBody>
          <a:bodyPr wrap="square" rtlCol="0">
            <a:spAutoFit/>
          </a:bodyPr>
          <a:lstStyle/>
          <a:p>
            <a:pPr algn="ctr"/>
            <a:r>
              <a:rPr lang="en-CA" sz="6000" b="1" dirty="0">
                <a:solidFill>
                  <a:srgbClr val="FF0000"/>
                </a:solidFill>
              </a:rPr>
              <a:t>OTHER QUESTIONS ON PROCESS? </a:t>
            </a:r>
          </a:p>
          <a:p>
            <a:pPr algn="ctr"/>
            <a:endParaRPr lang="en-CA" sz="6000" b="1" dirty="0">
              <a:solidFill>
                <a:srgbClr val="FF0000"/>
              </a:solidFill>
            </a:endParaRPr>
          </a:p>
          <a:p>
            <a:pPr algn="ctr"/>
            <a:r>
              <a:rPr lang="en-CA" sz="6000" b="1" dirty="0">
                <a:solidFill>
                  <a:srgbClr val="FF0000"/>
                </a:solidFill>
              </a:rPr>
              <a:t>HOW &amp; WHY</a:t>
            </a:r>
            <a:endParaRPr lang="en-CA" sz="6000" dirty="0">
              <a:solidFill>
                <a:srgbClr val="FF0000"/>
              </a:solidFill>
            </a:endParaRPr>
          </a:p>
        </p:txBody>
      </p:sp>
    </p:spTree>
    <p:extLst>
      <p:ext uri="{BB962C8B-B14F-4D97-AF65-F5344CB8AC3E}">
        <p14:creationId xmlns:p14="http://schemas.microsoft.com/office/powerpoint/2010/main" val="34829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D3065-BB4E-4C48-9D1D-A0A94B3FC49E}"/>
              </a:ext>
            </a:extLst>
          </p:cNvPr>
          <p:cNvSpPr/>
          <p:nvPr/>
        </p:nvSpPr>
        <p:spPr>
          <a:xfrm>
            <a:off x="4944082" y="192474"/>
            <a:ext cx="23038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effectLst>
                  <a:outerShdw blurRad="38100" dist="38100" dir="2700000" algn="tl">
                    <a:srgbClr val="000000">
                      <a:alpha val="43137"/>
                    </a:srgbClr>
                  </a:outerShdw>
                </a:effectLst>
              </a:rPr>
              <a:t>UCCMS</a:t>
            </a:r>
          </a:p>
        </p:txBody>
      </p:sp>
      <p:sp>
        <p:nvSpPr>
          <p:cNvPr id="5" name="TextBox 4">
            <a:extLst>
              <a:ext uri="{FF2B5EF4-FFF2-40B4-BE49-F238E27FC236}">
                <a16:creationId xmlns:a16="http://schemas.microsoft.com/office/drawing/2014/main" id="{6B524370-5954-ED4A-AA15-64A1C2A49E95}"/>
              </a:ext>
            </a:extLst>
          </p:cNvPr>
          <p:cNvSpPr txBox="1"/>
          <p:nvPr/>
        </p:nvSpPr>
        <p:spPr>
          <a:xfrm>
            <a:off x="543595" y="2684062"/>
            <a:ext cx="11104810" cy="3416320"/>
          </a:xfrm>
          <a:prstGeom prst="rect">
            <a:avLst/>
          </a:prstGeom>
          <a:noFill/>
        </p:spPr>
        <p:txBody>
          <a:bodyPr wrap="square" rtlCol="0">
            <a:spAutoFit/>
          </a:bodyPr>
          <a:lstStyle/>
          <a:p>
            <a:pPr algn="ctr"/>
            <a:endParaRPr lang="en-CA" sz="1200" dirty="0"/>
          </a:p>
          <a:p>
            <a:pPr algn="ctr"/>
            <a:r>
              <a:rPr lang="en-CA" sz="2400" dirty="0"/>
              <a:t>Created by athletes for athletes</a:t>
            </a:r>
          </a:p>
          <a:p>
            <a:pPr algn="ctr"/>
            <a:endParaRPr lang="en-CA" sz="2400" dirty="0"/>
          </a:p>
          <a:p>
            <a:pPr algn="ctr"/>
            <a:r>
              <a:rPr lang="en-CA" sz="2400" dirty="0"/>
              <a:t>Addresses the most serious breaches </a:t>
            </a:r>
          </a:p>
          <a:p>
            <a:pPr algn="ctr"/>
            <a:endParaRPr lang="en-CA" sz="2400" dirty="0"/>
          </a:p>
          <a:p>
            <a:pPr algn="ctr"/>
            <a:endParaRPr lang="en-CA" sz="2400" dirty="0"/>
          </a:p>
          <a:p>
            <a:pPr algn="ctr"/>
            <a:r>
              <a:rPr lang="en-CA" sz="2400" dirty="0"/>
              <a:t>Separates maltreatment from misconduct</a:t>
            </a:r>
          </a:p>
          <a:p>
            <a:pPr algn="ctr"/>
            <a:endParaRPr lang="en-CA" sz="2400" dirty="0"/>
          </a:p>
          <a:p>
            <a:pPr algn="ctr"/>
            <a:r>
              <a:rPr lang="en-CA" sz="2400" dirty="0"/>
              <a:t>Read at link provided, may be updated at various times </a:t>
            </a:r>
          </a:p>
          <a:p>
            <a:pPr algn="ctr"/>
            <a:endParaRPr lang="en-CA" sz="1200" dirty="0"/>
          </a:p>
        </p:txBody>
      </p:sp>
      <p:sp>
        <p:nvSpPr>
          <p:cNvPr id="6" name="TextBox 5">
            <a:extLst>
              <a:ext uri="{FF2B5EF4-FFF2-40B4-BE49-F238E27FC236}">
                <a16:creationId xmlns:a16="http://schemas.microsoft.com/office/drawing/2014/main" id="{7C575486-5C4E-A240-82DD-306511CF53AA}"/>
              </a:ext>
            </a:extLst>
          </p:cNvPr>
          <p:cNvSpPr txBox="1"/>
          <p:nvPr/>
        </p:nvSpPr>
        <p:spPr>
          <a:xfrm>
            <a:off x="1058825" y="1115804"/>
            <a:ext cx="9801082" cy="1200329"/>
          </a:xfrm>
          <a:prstGeom prst="rect">
            <a:avLst/>
          </a:prstGeom>
          <a:noFill/>
        </p:spPr>
        <p:txBody>
          <a:bodyPr wrap="square" rtlCol="0">
            <a:spAutoFit/>
          </a:bodyPr>
          <a:lstStyle/>
          <a:p>
            <a:pPr algn="ctr"/>
            <a:r>
              <a:rPr lang="en-CA" sz="3600" b="1" dirty="0"/>
              <a:t>Universal Code of Conduct to Prevent and Address Maltreatment in Sport </a:t>
            </a:r>
            <a:endParaRPr lang="en-CA" sz="3600" dirty="0"/>
          </a:p>
        </p:txBody>
      </p:sp>
    </p:spTree>
    <p:extLst>
      <p:ext uri="{BB962C8B-B14F-4D97-AF65-F5344CB8AC3E}">
        <p14:creationId xmlns:p14="http://schemas.microsoft.com/office/powerpoint/2010/main" val="55291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D3065-BB4E-4C48-9D1D-A0A94B3FC49E}"/>
              </a:ext>
            </a:extLst>
          </p:cNvPr>
          <p:cNvSpPr/>
          <p:nvPr/>
        </p:nvSpPr>
        <p:spPr>
          <a:xfrm>
            <a:off x="3398695" y="129412"/>
            <a:ext cx="451764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effectLst>
                  <a:outerShdw blurRad="38100" dist="38100" dir="2700000" algn="tl">
                    <a:srgbClr val="000000">
                      <a:alpha val="43137"/>
                    </a:srgbClr>
                  </a:outerShdw>
                </a:effectLst>
              </a:rPr>
              <a:t>Key Definitions</a:t>
            </a:r>
          </a:p>
        </p:txBody>
      </p:sp>
      <p:sp>
        <p:nvSpPr>
          <p:cNvPr id="5" name="TextBox 4">
            <a:extLst>
              <a:ext uri="{FF2B5EF4-FFF2-40B4-BE49-F238E27FC236}">
                <a16:creationId xmlns:a16="http://schemas.microsoft.com/office/drawing/2014/main" id="{6B524370-5954-ED4A-AA15-64A1C2A49E95}"/>
              </a:ext>
            </a:extLst>
          </p:cNvPr>
          <p:cNvSpPr txBox="1"/>
          <p:nvPr/>
        </p:nvSpPr>
        <p:spPr>
          <a:xfrm>
            <a:off x="109728" y="968719"/>
            <a:ext cx="11972544" cy="5816977"/>
          </a:xfrm>
          <a:prstGeom prst="rect">
            <a:avLst/>
          </a:prstGeom>
          <a:noFill/>
        </p:spPr>
        <p:txBody>
          <a:bodyPr wrap="square" rtlCol="0">
            <a:spAutoFit/>
          </a:bodyPr>
          <a:lstStyle/>
          <a:p>
            <a:pPr algn="ctr"/>
            <a:r>
              <a:rPr lang="en-CA" sz="3600" b="1" dirty="0"/>
              <a:t>Maltreatment</a:t>
            </a:r>
          </a:p>
          <a:p>
            <a:pPr algn="ctr"/>
            <a:endParaRPr lang="en-CA" sz="1200" dirty="0"/>
          </a:p>
          <a:p>
            <a:pPr algn="ctr"/>
            <a:r>
              <a:rPr lang="en-CA" sz="2400" dirty="0"/>
              <a:t>Any volitional act by an individual that results in harm or the </a:t>
            </a:r>
            <a:r>
              <a:rPr lang="en-CA" sz="2400" u="sng" dirty="0"/>
              <a:t>potential</a:t>
            </a:r>
            <a:r>
              <a:rPr lang="en-CA" sz="2400" dirty="0"/>
              <a:t> for physical or psychological harm to another Individual, </a:t>
            </a:r>
          </a:p>
          <a:p>
            <a:pPr algn="ctr"/>
            <a:endParaRPr lang="en-CA" sz="2400" dirty="0"/>
          </a:p>
          <a:p>
            <a:pPr algn="ctr"/>
            <a:endParaRPr lang="en-CA" sz="2400" dirty="0"/>
          </a:p>
          <a:p>
            <a:pPr algn="ctr"/>
            <a:endParaRPr lang="en-CA" sz="2400" dirty="0"/>
          </a:p>
          <a:p>
            <a:pPr algn="ctr"/>
            <a:r>
              <a:rPr lang="en-CA" sz="2400" u="sng" dirty="0"/>
              <a:t>Psychological</a:t>
            </a:r>
            <a:r>
              <a:rPr lang="en-CA" sz="2400" dirty="0"/>
              <a:t>  verbal – personal criticism, body shaming, </a:t>
            </a:r>
          </a:p>
          <a:p>
            <a:pPr algn="ctr"/>
            <a:r>
              <a:rPr lang="en-CA" sz="2400" dirty="0"/>
              <a:t>Non assaultive physical – throwing things or punching objects</a:t>
            </a:r>
          </a:p>
          <a:p>
            <a:pPr algn="ctr"/>
            <a:r>
              <a:rPr lang="en-CA" sz="2400" dirty="0"/>
              <a:t>Denying Attention – abandonment as punishment, denying feedback or training opportunities</a:t>
            </a:r>
          </a:p>
          <a:p>
            <a:pPr algn="ctr"/>
            <a:endParaRPr lang="en-CA" sz="2400" dirty="0"/>
          </a:p>
          <a:p>
            <a:pPr algn="ctr"/>
            <a:r>
              <a:rPr lang="en-CA" sz="2400" u="sng" dirty="0"/>
              <a:t>Physical</a:t>
            </a:r>
            <a:r>
              <a:rPr lang="en-CA" sz="2400" dirty="0"/>
              <a:t> - Contact or </a:t>
            </a:r>
            <a:br>
              <a:rPr lang="en-CA" sz="2400" dirty="0"/>
            </a:br>
            <a:r>
              <a:rPr lang="en-CA" sz="2400" dirty="0"/>
              <a:t>Non Contact – forcing isolation, providing alcohol to minor, painful stance for no purpose, denying food, drink, medical attention, allowing early return from injury</a:t>
            </a:r>
          </a:p>
          <a:p>
            <a:pPr algn="ctr"/>
            <a:r>
              <a:rPr lang="en-CA" sz="2400" u="sng" dirty="0"/>
              <a:t>Sexual</a:t>
            </a:r>
          </a:p>
          <a:p>
            <a:pPr algn="ctr"/>
            <a:endParaRPr lang="en-CA" sz="1200" dirty="0"/>
          </a:p>
        </p:txBody>
      </p:sp>
      <p:sp>
        <p:nvSpPr>
          <p:cNvPr id="6" name="TextBox 5">
            <a:extLst>
              <a:ext uri="{FF2B5EF4-FFF2-40B4-BE49-F238E27FC236}">
                <a16:creationId xmlns:a16="http://schemas.microsoft.com/office/drawing/2014/main" id="{7C575486-5C4E-A240-82DD-306511CF53AA}"/>
              </a:ext>
            </a:extLst>
          </p:cNvPr>
          <p:cNvSpPr txBox="1"/>
          <p:nvPr/>
        </p:nvSpPr>
        <p:spPr>
          <a:xfrm>
            <a:off x="1195459" y="2939566"/>
            <a:ext cx="9801082" cy="646331"/>
          </a:xfrm>
          <a:prstGeom prst="rect">
            <a:avLst/>
          </a:prstGeom>
          <a:noFill/>
        </p:spPr>
        <p:txBody>
          <a:bodyPr wrap="square" rtlCol="0">
            <a:spAutoFit/>
          </a:bodyPr>
          <a:lstStyle/>
          <a:p>
            <a:pPr algn="ctr"/>
            <a:r>
              <a:rPr lang="en-CA" sz="3600" b="1" dirty="0"/>
              <a:t>What does that look like in Sailing</a:t>
            </a:r>
            <a:endParaRPr lang="en-CA" sz="3600" dirty="0"/>
          </a:p>
        </p:txBody>
      </p:sp>
      <p:sp>
        <p:nvSpPr>
          <p:cNvPr id="2" name="Oval Callout 1">
            <a:extLst>
              <a:ext uri="{FF2B5EF4-FFF2-40B4-BE49-F238E27FC236}">
                <a16:creationId xmlns:a16="http://schemas.microsoft.com/office/drawing/2014/main" id="{468E79A1-80D7-494B-9C9E-D8B44D50333F}"/>
              </a:ext>
            </a:extLst>
          </p:cNvPr>
          <p:cNvSpPr/>
          <p:nvPr/>
        </p:nvSpPr>
        <p:spPr>
          <a:xfrm rot="491955">
            <a:off x="8752353" y="306093"/>
            <a:ext cx="3367946" cy="12469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TIPS</a:t>
            </a:r>
          </a:p>
          <a:p>
            <a:pPr algn="ctr"/>
            <a:r>
              <a:rPr lang="en-CA" sz="2000" dirty="0">
                <a:solidFill>
                  <a:schemeClr val="bg1"/>
                </a:solidFill>
              </a:rPr>
              <a:t>In document capitalized words are defined</a:t>
            </a:r>
          </a:p>
        </p:txBody>
      </p:sp>
    </p:spTree>
    <p:extLst>
      <p:ext uri="{BB962C8B-B14F-4D97-AF65-F5344CB8AC3E}">
        <p14:creationId xmlns:p14="http://schemas.microsoft.com/office/powerpoint/2010/main" val="226248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524370-5954-ED4A-AA15-64A1C2A49E95}"/>
              </a:ext>
            </a:extLst>
          </p:cNvPr>
          <p:cNvSpPr txBox="1"/>
          <p:nvPr/>
        </p:nvSpPr>
        <p:spPr>
          <a:xfrm>
            <a:off x="483741" y="1059125"/>
            <a:ext cx="11224518" cy="2677656"/>
          </a:xfrm>
          <a:prstGeom prst="rect">
            <a:avLst/>
          </a:prstGeom>
          <a:noFill/>
        </p:spPr>
        <p:txBody>
          <a:bodyPr wrap="square" rtlCol="0">
            <a:spAutoFit/>
          </a:bodyPr>
          <a:lstStyle/>
          <a:p>
            <a:pPr algn="ctr"/>
            <a:r>
              <a:rPr lang="en-CA" sz="3600" b="1" dirty="0"/>
              <a:t>Neglect</a:t>
            </a:r>
          </a:p>
          <a:p>
            <a:pPr algn="ctr"/>
            <a:endParaRPr lang="en-CA" sz="1200" dirty="0"/>
          </a:p>
          <a:p>
            <a:pPr algn="ctr"/>
            <a:r>
              <a:rPr lang="en-CA" sz="2400" dirty="0"/>
              <a:t>Any pattern, or a single serious incident, of lack of reasonable care, inattention to an Individual’s needs, nurturing or well-being, or omissions in care. </a:t>
            </a:r>
          </a:p>
          <a:p>
            <a:pPr algn="ctr"/>
            <a:r>
              <a:rPr lang="en-CA" sz="2400" dirty="0"/>
              <a:t>Neglect</a:t>
            </a:r>
            <a:r>
              <a:rPr lang="en-CA" sz="2400" i="1" dirty="0"/>
              <a:t> </a:t>
            </a:r>
            <a:r>
              <a:rPr lang="en-CA" sz="2400" dirty="0"/>
              <a:t>is determined by the objective behaviour but the behaviour must be evaluated with consideration given to the Individual’s</a:t>
            </a:r>
            <a:r>
              <a:rPr lang="en-CA" sz="2400" i="1" dirty="0"/>
              <a:t> </a:t>
            </a:r>
            <a:r>
              <a:rPr lang="en-CA" sz="2400" dirty="0"/>
              <a:t>needs and requirements, not whether harm is intended or results from the behaviour. </a:t>
            </a:r>
          </a:p>
        </p:txBody>
      </p:sp>
      <p:sp>
        <p:nvSpPr>
          <p:cNvPr id="6" name="TextBox 5">
            <a:extLst>
              <a:ext uri="{FF2B5EF4-FFF2-40B4-BE49-F238E27FC236}">
                <a16:creationId xmlns:a16="http://schemas.microsoft.com/office/drawing/2014/main" id="{7C575486-5C4E-A240-82DD-306511CF53AA}"/>
              </a:ext>
            </a:extLst>
          </p:cNvPr>
          <p:cNvSpPr txBox="1"/>
          <p:nvPr/>
        </p:nvSpPr>
        <p:spPr>
          <a:xfrm>
            <a:off x="333320" y="3995678"/>
            <a:ext cx="11224518" cy="2862322"/>
          </a:xfrm>
          <a:prstGeom prst="rect">
            <a:avLst/>
          </a:prstGeom>
          <a:noFill/>
        </p:spPr>
        <p:txBody>
          <a:bodyPr wrap="square" rtlCol="0">
            <a:spAutoFit/>
          </a:bodyPr>
          <a:lstStyle/>
          <a:p>
            <a:pPr algn="ctr"/>
            <a:r>
              <a:rPr lang="en-CA" sz="3600" b="1" dirty="0"/>
              <a:t>What does that look like </a:t>
            </a:r>
            <a:endParaRPr lang="en-CA" sz="3600" dirty="0"/>
          </a:p>
          <a:p>
            <a:pPr algn="ctr"/>
            <a:r>
              <a:rPr lang="en-CA" sz="2400" dirty="0"/>
              <a:t>Not providing recovery time from injury</a:t>
            </a:r>
          </a:p>
          <a:p>
            <a:pPr algn="ctr"/>
            <a:r>
              <a:rPr lang="en-CA" sz="2400" dirty="0"/>
              <a:t>Not considering disabilities</a:t>
            </a:r>
          </a:p>
          <a:p>
            <a:pPr algn="ctr"/>
            <a:r>
              <a:rPr lang="en-CA" sz="2400" dirty="0"/>
              <a:t>Not providing supervision of athletes </a:t>
            </a:r>
          </a:p>
          <a:p>
            <a:pPr algn="ctr"/>
            <a:r>
              <a:rPr lang="en-CA" sz="2400" dirty="0"/>
              <a:t>Not considering welfare of athlete in weight control methods (caliper tests)</a:t>
            </a:r>
          </a:p>
          <a:p>
            <a:pPr algn="ctr"/>
            <a:r>
              <a:rPr lang="en-CA" sz="2400" dirty="0"/>
              <a:t>Failure to ensure safety</a:t>
            </a:r>
          </a:p>
          <a:p>
            <a:pPr algn="ctr"/>
            <a:r>
              <a:rPr lang="en-CA" sz="2400" dirty="0"/>
              <a:t>Allowing them to disregard rules, regulations </a:t>
            </a:r>
          </a:p>
        </p:txBody>
      </p:sp>
      <p:sp>
        <p:nvSpPr>
          <p:cNvPr id="7" name="Rectangle 6">
            <a:extLst>
              <a:ext uri="{FF2B5EF4-FFF2-40B4-BE49-F238E27FC236}">
                <a16:creationId xmlns:a16="http://schemas.microsoft.com/office/drawing/2014/main" id="{DC96F079-FF44-484D-B5CA-7DAEA24FB49C}"/>
              </a:ext>
            </a:extLst>
          </p:cNvPr>
          <p:cNvSpPr/>
          <p:nvPr/>
        </p:nvSpPr>
        <p:spPr>
          <a:xfrm>
            <a:off x="3873708" y="135795"/>
            <a:ext cx="451764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effectLst>
                  <a:outerShdw blurRad="38100" dist="38100" dir="2700000" algn="tl">
                    <a:srgbClr val="000000">
                      <a:alpha val="43137"/>
                    </a:srgbClr>
                  </a:outerShdw>
                </a:effectLst>
              </a:rPr>
              <a:t>Key Definitions</a:t>
            </a:r>
          </a:p>
        </p:txBody>
      </p:sp>
    </p:spTree>
    <p:extLst>
      <p:ext uri="{BB962C8B-B14F-4D97-AF65-F5344CB8AC3E}">
        <p14:creationId xmlns:p14="http://schemas.microsoft.com/office/powerpoint/2010/main" val="186521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D3065-BB4E-4C48-9D1D-A0A94B3FC49E}"/>
              </a:ext>
            </a:extLst>
          </p:cNvPr>
          <p:cNvSpPr/>
          <p:nvPr/>
        </p:nvSpPr>
        <p:spPr>
          <a:xfrm>
            <a:off x="2333748" y="0"/>
            <a:ext cx="75975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effectLst>
                  <a:outerShdw blurRad="38100" dist="38100" dir="2700000" algn="tl">
                    <a:srgbClr val="000000">
                      <a:alpha val="43137"/>
                    </a:srgbClr>
                  </a:outerShdw>
                </a:effectLst>
              </a:rPr>
              <a:t>Grooming &amp; Gatekeepers</a:t>
            </a:r>
          </a:p>
        </p:txBody>
      </p:sp>
      <p:sp>
        <p:nvSpPr>
          <p:cNvPr id="5" name="TextBox 4">
            <a:extLst>
              <a:ext uri="{FF2B5EF4-FFF2-40B4-BE49-F238E27FC236}">
                <a16:creationId xmlns:a16="http://schemas.microsoft.com/office/drawing/2014/main" id="{6B524370-5954-ED4A-AA15-64A1C2A49E95}"/>
              </a:ext>
            </a:extLst>
          </p:cNvPr>
          <p:cNvSpPr txBox="1"/>
          <p:nvPr/>
        </p:nvSpPr>
        <p:spPr>
          <a:xfrm>
            <a:off x="284574" y="856357"/>
            <a:ext cx="11622852" cy="6001643"/>
          </a:xfrm>
          <a:prstGeom prst="rect">
            <a:avLst/>
          </a:prstGeom>
          <a:noFill/>
        </p:spPr>
        <p:txBody>
          <a:bodyPr wrap="square" rtlCol="0">
            <a:spAutoFit/>
          </a:bodyPr>
          <a:lstStyle/>
          <a:p>
            <a:pPr marL="457200" indent="-457200">
              <a:buFont typeface="Arial" panose="020B0604020202020204" pitchFamily="34" charset="0"/>
              <a:buChar char="•"/>
            </a:pPr>
            <a:r>
              <a:rPr lang="en-CA" sz="3200" dirty="0"/>
              <a:t>Slow gradual &amp; escalating process of building comfort and trust with an athlete </a:t>
            </a:r>
            <a:r>
              <a:rPr lang="en-CA" sz="3200" b="1" dirty="0"/>
              <a:t>and/or </a:t>
            </a:r>
            <a:r>
              <a:rPr lang="en-CA" sz="3200" dirty="0"/>
              <a:t>their parents/guardian </a:t>
            </a:r>
          </a:p>
          <a:p>
            <a:pPr marL="457200" indent="-457200">
              <a:buFont typeface="Arial" panose="020B0604020202020204" pitchFamily="34" charset="0"/>
              <a:buChar char="•"/>
            </a:pPr>
            <a:r>
              <a:rPr lang="en-CA" sz="3200" dirty="0"/>
              <a:t>Often very difficult to recognize </a:t>
            </a:r>
          </a:p>
          <a:p>
            <a:pPr marL="457200" indent="-457200">
              <a:buFont typeface="Arial" panose="020B0604020202020204" pitchFamily="34" charset="0"/>
              <a:buChar char="•"/>
            </a:pPr>
            <a:r>
              <a:rPr lang="en-CA" sz="3200" dirty="0"/>
              <a:t>Allows for inappropriate conduct to become normalized</a:t>
            </a:r>
          </a:p>
          <a:p>
            <a:pPr marL="457200" indent="-457200">
              <a:buFont typeface="Arial" panose="020B0604020202020204" pitchFamily="34" charset="0"/>
              <a:buChar char="•"/>
            </a:pPr>
            <a:r>
              <a:rPr lang="en-CA" sz="3200" dirty="0"/>
              <a:t>Often preceded by building confidence and comfort that an individual can be trusted with the care of the athlete.</a:t>
            </a:r>
          </a:p>
          <a:p>
            <a:endParaRPr lang="en-CA" sz="2400" dirty="0"/>
          </a:p>
          <a:p>
            <a:r>
              <a:rPr lang="en-CA" sz="3200" b="1" dirty="0"/>
              <a:t>What does that look like</a:t>
            </a:r>
          </a:p>
          <a:p>
            <a:pPr marL="457200" indent="-457200">
              <a:buFont typeface="Arial" panose="020B0604020202020204" pitchFamily="34" charset="0"/>
              <a:buChar char="•"/>
            </a:pPr>
            <a:r>
              <a:rPr lang="en-CA" sz="3200" dirty="0"/>
              <a:t>Favouritism, extra time and attention, gifts</a:t>
            </a:r>
          </a:p>
          <a:p>
            <a:pPr marL="457200" indent="-457200">
              <a:buFont typeface="Arial" panose="020B0604020202020204" pitchFamily="34" charset="0"/>
              <a:buChar char="•"/>
            </a:pPr>
            <a:r>
              <a:rPr lang="en-CA" sz="3200" dirty="0"/>
              <a:t>All appears innocent and well intentioned</a:t>
            </a:r>
          </a:p>
          <a:p>
            <a:pPr marL="457200" indent="-457200">
              <a:buFont typeface="Arial" panose="020B0604020202020204" pitchFamily="34" charset="0"/>
              <a:buChar char="•"/>
            </a:pPr>
            <a:r>
              <a:rPr lang="en-CA" sz="3200" dirty="0"/>
              <a:t>Private communication – social media/text, personal photos</a:t>
            </a:r>
          </a:p>
          <a:p>
            <a:pPr marL="457200" indent="-457200">
              <a:buFont typeface="Arial" panose="020B0604020202020204" pitchFamily="34" charset="0"/>
              <a:buChar char="•"/>
            </a:pPr>
            <a:r>
              <a:rPr lang="en-CA" sz="3200" dirty="0"/>
              <a:t>Private travel, meetings, time together</a:t>
            </a:r>
          </a:p>
        </p:txBody>
      </p:sp>
    </p:spTree>
    <p:extLst>
      <p:ext uri="{BB962C8B-B14F-4D97-AF65-F5344CB8AC3E}">
        <p14:creationId xmlns:p14="http://schemas.microsoft.com/office/powerpoint/2010/main" val="107173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C5402F-1567-F447-86AE-8C28FB622BAD}"/>
              </a:ext>
            </a:extLst>
          </p:cNvPr>
          <p:cNvSpPr txBox="1"/>
          <p:nvPr/>
        </p:nvSpPr>
        <p:spPr>
          <a:xfrm>
            <a:off x="236126" y="250869"/>
            <a:ext cx="2987164" cy="769441"/>
          </a:xfrm>
          <a:prstGeom prst="rect">
            <a:avLst/>
          </a:prstGeom>
          <a:noFill/>
        </p:spPr>
        <p:txBody>
          <a:bodyPr wrap="none" rtlCol="0">
            <a:spAutoFit/>
          </a:bodyPr>
          <a:lstStyle/>
          <a:p>
            <a:pPr algn="ctr"/>
            <a:r>
              <a:rPr lang="en-US" sz="4400" b="1" dirty="0">
                <a:solidFill>
                  <a:srgbClr val="FF0000"/>
                </a:solidFill>
              </a:rPr>
              <a:t>SAFE SPORT</a:t>
            </a:r>
            <a:endParaRPr lang="en-US" sz="4400" dirty="0">
              <a:solidFill>
                <a:srgbClr val="FF0000"/>
              </a:solidFill>
            </a:endParaRPr>
          </a:p>
        </p:txBody>
      </p:sp>
      <p:pic>
        <p:nvPicPr>
          <p:cNvPr id="7" name="Picture 6">
            <a:extLst>
              <a:ext uri="{FF2B5EF4-FFF2-40B4-BE49-F238E27FC236}">
                <a16:creationId xmlns:a16="http://schemas.microsoft.com/office/drawing/2014/main" id="{903E0DC7-A695-7D43-A206-8E97308C48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8660" y="250869"/>
            <a:ext cx="5287026" cy="6356261"/>
          </a:xfrm>
          <a:prstGeom prst="rect">
            <a:avLst/>
          </a:prstGeom>
          <a:ln>
            <a:solidFill>
              <a:schemeClr val="tx1"/>
            </a:solidFill>
          </a:ln>
        </p:spPr>
      </p:pic>
      <p:sp>
        <p:nvSpPr>
          <p:cNvPr id="10" name="TextBox 9">
            <a:extLst>
              <a:ext uri="{FF2B5EF4-FFF2-40B4-BE49-F238E27FC236}">
                <a16:creationId xmlns:a16="http://schemas.microsoft.com/office/drawing/2014/main" id="{8CED070D-B576-6844-822D-5EC07B92A7A5}"/>
              </a:ext>
            </a:extLst>
          </p:cNvPr>
          <p:cNvSpPr txBox="1"/>
          <p:nvPr/>
        </p:nvSpPr>
        <p:spPr>
          <a:xfrm>
            <a:off x="166314" y="4860381"/>
            <a:ext cx="6205729" cy="1477328"/>
          </a:xfrm>
          <a:prstGeom prst="rect">
            <a:avLst/>
          </a:prstGeom>
          <a:noFill/>
        </p:spPr>
        <p:txBody>
          <a:bodyPr wrap="square" rtlCol="0">
            <a:spAutoFit/>
          </a:bodyPr>
          <a:lstStyle/>
          <a:p>
            <a:pPr algn="ctr"/>
            <a:r>
              <a:rPr lang="en-CA" b="1" dirty="0"/>
              <a:t>CBC Investigation (Feb 2019)</a:t>
            </a:r>
            <a:endParaRPr lang="en-CA" dirty="0"/>
          </a:p>
          <a:p>
            <a:pPr algn="ctr"/>
            <a:r>
              <a:rPr lang="en-CA" dirty="0"/>
              <a:t>Over 20 years - 340 Coaches Charged with Sexual Offences against Minors</a:t>
            </a:r>
          </a:p>
          <a:p>
            <a:pPr algn="ctr"/>
            <a:r>
              <a:rPr lang="en-CA" dirty="0"/>
              <a:t>600 Victims, 222 Convictions, 34 ongoing cases </a:t>
            </a:r>
          </a:p>
          <a:p>
            <a:pPr algn="ctr"/>
            <a:r>
              <a:rPr lang="en-CA" dirty="0"/>
              <a:t>Spanned  36 sports</a:t>
            </a:r>
          </a:p>
        </p:txBody>
      </p:sp>
      <p:pic>
        <p:nvPicPr>
          <p:cNvPr id="3" name="Picture 2">
            <a:extLst>
              <a:ext uri="{FF2B5EF4-FFF2-40B4-BE49-F238E27FC236}">
                <a16:creationId xmlns:a16="http://schemas.microsoft.com/office/drawing/2014/main" id="{D2878E57-320A-BC64-9553-D85B671FB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9"/>
          <a:stretch/>
        </p:blipFill>
        <p:spPr>
          <a:xfrm>
            <a:off x="166314" y="1891602"/>
            <a:ext cx="6147466" cy="1832259"/>
          </a:xfrm>
          <a:prstGeom prst="rect">
            <a:avLst/>
          </a:prstGeom>
          <a:ln>
            <a:solidFill>
              <a:schemeClr val="tx1"/>
            </a:solidFill>
          </a:ln>
        </p:spPr>
      </p:pic>
    </p:spTree>
    <p:extLst>
      <p:ext uri="{BB962C8B-B14F-4D97-AF65-F5344CB8AC3E}">
        <p14:creationId xmlns:p14="http://schemas.microsoft.com/office/powerpoint/2010/main" val="118306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358" y="110371"/>
            <a:ext cx="11035284" cy="1015663"/>
          </a:xfrm>
          <a:prstGeom prst="rect">
            <a:avLst/>
          </a:prstGeom>
        </p:spPr>
        <p:txBody>
          <a:bodyPr wrap="square">
            <a:spAutoFit/>
          </a:bodyPr>
          <a:lstStyle/>
          <a:p>
            <a:pPr algn="ctr">
              <a:spcAft>
                <a:spcPts val="0"/>
              </a:spcAft>
            </a:pPr>
            <a:r>
              <a:rPr lang="en-US" sz="6000" b="1" dirty="0">
                <a:solidFill>
                  <a:srgbClr val="FF0000"/>
                </a:solidFill>
                <a:latin typeface="+mj-lt"/>
                <a:ea typeface="Times New Roman" panose="02020603050405020304" pitchFamily="18" charset="0"/>
                <a:cs typeface="Times New Roman" panose="02020603050405020304" pitchFamily="18" charset="0"/>
              </a:rPr>
              <a:t>Code of Conduct</a:t>
            </a:r>
            <a:endParaRPr lang="en-CA" sz="6000" b="1" dirty="0">
              <a:solidFill>
                <a:srgbClr val="FF0000"/>
              </a:solidFill>
              <a:latin typeface="+mj-lt"/>
              <a:ea typeface="Times New Roman" panose="02020603050405020304" pitchFamily="18" charset="0"/>
              <a:cs typeface="Times New Roman" panose="02020603050405020304" pitchFamily="18" charset="0"/>
            </a:endParaRPr>
          </a:p>
        </p:txBody>
      </p:sp>
      <p:sp>
        <p:nvSpPr>
          <p:cNvPr id="3" name="Rectangle 2"/>
          <p:cNvSpPr/>
          <p:nvPr/>
        </p:nvSpPr>
        <p:spPr>
          <a:xfrm>
            <a:off x="470916" y="1561219"/>
            <a:ext cx="11035284" cy="70788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0"/>
              </a:spcAft>
            </a:pP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50292" y="939715"/>
            <a:ext cx="12091416" cy="1600438"/>
          </a:xfrm>
          <a:prstGeom prst="rect">
            <a:avLst/>
          </a:prstGeom>
          <a:noFill/>
        </p:spPr>
        <p:txBody>
          <a:bodyPr wrap="square" rtlCol="0">
            <a:spAutoFit/>
          </a:bodyPr>
          <a:lstStyle/>
          <a:p>
            <a:pPr algn="ctr"/>
            <a:endParaRPr lang="en-CA" sz="1400" dirty="0"/>
          </a:p>
          <a:p>
            <a:pPr algn="ctr"/>
            <a:r>
              <a:rPr lang="en-CA" sz="2800" b="1" i="1" dirty="0"/>
              <a:t>Provides the expectation of appropriate behaviour at all times for everyone and a commitment to follow all policies in place</a:t>
            </a:r>
          </a:p>
          <a:p>
            <a:pPr marL="457200" indent="-457200">
              <a:buFontTx/>
              <a:buChar char="-"/>
            </a:pPr>
            <a:endParaRPr lang="en-CA" sz="2800" dirty="0"/>
          </a:p>
        </p:txBody>
      </p:sp>
      <p:sp>
        <p:nvSpPr>
          <p:cNvPr id="6" name="TextBox 5">
            <a:extLst>
              <a:ext uri="{FF2B5EF4-FFF2-40B4-BE49-F238E27FC236}">
                <a16:creationId xmlns:a16="http://schemas.microsoft.com/office/drawing/2014/main" id="{82E4C1A0-175D-4E5C-9FC5-E6021817D68F}"/>
              </a:ext>
            </a:extLst>
          </p:cNvPr>
          <p:cNvSpPr txBox="1"/>
          <p:nvPr/>
        </p:nvSpPr>
        <p:spPr>
          <a:xfrm>
            <a:off x="366245" y="2078488"/>
            <a:ext cx="4916751" cy="4524315"/>
          </a:xfrm>
          <a:prstGeom prst="rect">
            <a:avLst/>
          </a:prstGeom>
          <a:noFill/>
        </p:spPr>
        <p:txBody>
          <a:bodyPr wrap="square" rtlCol="0">
            <a:spAutoFit/>
          </a:bodyPr>
          <a:lstStyle/>
          <a:p>
            <a:r>
              <a:rPr lang="en-CA" sz="2400" b="1" dirty="0"/>
              <a:t>Everyone</a:t>
            </a:r>
            <a:endParaRPr lang="en-CA" sz="2400" dirty="0"/>
          </a:p>
          <a:p>
            <a:pPr marL="285750" indent="-285750">
              <a:buFont typeface="Arial" panose="020B0604020202020204" pitchFamily="34" charset="0"/>
              <a:buChar char="•"/>
            </a:pPr>
            <a:r>
              <a:rPr lang="en-CA" sz="2400" dirty="0"/>
              <a:t>Maintain and enhance the dignity &amp; self esteem of others</a:t>
            </a:r>
          </a:p>
          <a:p>
            <a:pPr marL="285750" indent="-285750">
              <a:buFont typeface="Arial" panose="020B0604020202020204" pitchFamily="34" charset="0"/>
              <a:buChar char="•"/>
            </a:pPr>
            <a:r>
              <a:rPr lang="en-CA" sz="2400" dirty="0"/>
              <a:t>Refrain from maltreatment or prohibited behaviour</a:t>
            </a:r>
          </a:p>
          <a:p>
            <a:pPr marL="285750" indent="-285750">
              <a:buFont typeface="Arial" panose="020B0604020202020204" pitchFamily="34" charset="0"/>
              <a:buChar char="•"/>
            </a:pPr>
            <a:r>
              <a:rPr lang="en-CA" sz="2400" dirty="0"/>
              <a:t>Abide by all laws and organizations policies</a:t>
            </a:r>
          </a:p>
          <a:p>
            <a:pPr marL="285750" indent="-285750">
              <a:buFont typeface="Arial" panose="020B0604020202020204" pitchFamily="34" charset="0"/>
              <a:buChar char="•"/>
            </a:pPr>
            <a:r>
              <a:rPr lang="en-CA" sz="2400" dirty="0"/>
              <a:t>Respect property of others</a:t>
            </a:r>
          </a:p>
          <a:p>
            <a:pPr marL="285750" indent="-285750">
              <a:buFont typeface="Arial" panose="020B0604020202020204" pitchFamily="34" charset="0"/>
              <a:buChar char="•"/>
            </a:pPr>
            <a:r>
              <a:rPr lang="en-CA" sz="2400" dirty="0"/>
              <a:t>In sailing activities Adults not being under the influence, Minors not consuming alcohol etc.</a:t>
            </a:r>
          </a:p>
          <a:p>
            <a:pPr marL="285750" indent="-285750">
              <a:buFont typeface="Arial" panose="020B0604020202020204" pitchFamily="34" charset="0"/>
              <a:buChar char="•"/>
            </a:pPr>
            <a:endParaRPr lang="en-CA" sz="2400" dirty="0"/>
          </a:p>
        </p:txBody>
      </p:sp>
      <p:sp>
        <p:nvSpPr>
          <p:cNvPr id="7" name="TextBox 6">
            <a:extLst>
              <a:ext uri="{FF2B5EF4-FFF2-40B4-BE49-F238E27FC236}">
                <a16:creationId xmlns:a16="http://schemas.microsoft.com/office/drawing/2014/main" id="{9C647ABD-E095-418F-B97A-49B7C7E6DA95}"/>
              </a:ext>
            </a:extLst>
          </p:cNvPr>
          <p:cNvSpPr txBox="1"/>
          <p:nvPr/>
        </p:nvSpPr>
        <p:spPr>
          <a:xfrm>
            <a:off x="6524000" y="2355487"/>
            <a:ext cx="4916751" cy="3416320"/>
          </a:xfrm>
          <a:prstGeom prst="rect">
            <a:avLst/>
          </a:prstGeom>
          <a:noFill/>
        </p:spPr>
        <p:txBody>
          <a:bodyPr wrap="square" rtlCol="0">
            <a:spAutoFit/>
          </a:bodyPr>
          <a:lstStyle/>
          <a:p>
            <a:r>
              <a:rPr lang="en-CA" sz="2400" b="1" dirty="0"/>
              <a:t>Athlete Support Personnel</a:t>
            </a:r>
          </a:p>
          <a:p>
            <a:pPr marL="285750" indent="-285750">
              <a:buFont typeface="Arial" panose="020B0604020202020204" pitchFamily="34" charset="0"/>
              <a:buChar char="•"/>
            </a:pPr>
            <a:r>
              <a:rPr lang="en-CA" sz="2400" dirty="0"/>
              <a:t>Provide necessary information</a:t>
            </a:r>
          </a:p>
          <a:p>
            <a:pPr marL="285750" indent="-285750">
              <a:buFont typeface="Arial" panose="020B0604020202020204" pitchFamily="34" charset="0"/>
              <a:buChar char="•"/>
            </a:pPr>
            <a:r>
              <a:rPr lang="en-CA" sz="2400" dirty="0"/>
              <a:t>Ensure a safe environment</a:t>
            </a:r>
          </a:p>
          <a:p>
            <a:pPr marL="285750" indent="-285750">
              <a:buFont typeface="Arial" panose="020B0604020202020204" pitchFamily="34" charset="0"/>
              <a:buChar char="•"/>
            </a:pPr>
            <a:r>
              <a:rPr lang="en-CA" sz="2400" dirty="0"/>
              <a:t>Recognize the power imbalance between you and an athlete, and act accordingly </a:t>
            </a:r>
          </a:p>
          <a:p>
            <a:pPr marL="285750" indent="-285750">
              <a:buFont typeface="Arial" panose="020B0604020202020204" pitchFamily="34" charset="0"/>
              <a:buChar char="•"/>
            </a:pPr>
            <a:r>
              <a:rPr lang="en-CA" sz="2400" dirty="0"/>
              <a:t>Act in athlete’s best interest</a:t>
            </a:r>
          </a:p>
          <a:p>
            <a:pPr marL="285750" indent="-285750">
              <a:buFont typeface="Arial" panose="020B0604020202020204" pitchFamily="34" charset="0"/>
              <a:buChar char="•"/>
            </a:pPr>
            <a:r>
              <a:rPr lang="en-CA" sz="2400" dirty="0"/>
              <a:t>Never condone use of drugs or prohibited substances </a:t>
            </a:r>
          </a:p>
        </p:txBody>
      </p:sp>
      <p:sp>
        <p:nvSpPr>
          <p:cNvPr id="5" name="TextBox 4">
            <a:extLst>
              <a:ext uri="{FF2B5EF4-FFF2-40B4-BE49-F238E27FC236}">
                <a16:creationId xmlns:a16="http://schemas.microsoft.com/office/drawing/2014/main" id="{C5E2F34A-E01C-F09C-55D2-9DE551779579}"/>
              </a:ext>
            </a:extLst>
          </p:cNvPr>
          <p:cNvSpPr txBox="1"/>
          <p:nvPr/>
        </p:nvSpPr>
        <p:spPr>
          <a:xfrm>
            <a:off x="3484383" y="6227520"/>
            <a:ext cx="6314386" cy="461665"/>
          </a:xfrm>
          <a:prstGeom prst="rect">
            <a:avLst/>
          </a:prstGeom>
          <a:noFill/>
        </p:spPr>
        <p:txBody>
          <a:bodyPr wrap="square" rtlCol="0">
            <a:spAutoFit/>
          </a:bodyPr>
          <a:lstStyle/>
          <a:p>
            <a:pPr algn="ctr"/>
            <a:r>
              <a:rPr lang="en-CA" sz="2400" b="1" dirty="0"/>
              <a:t>Sections for Board, Staff, Parents, Officials</a:t>
            </a:r>
          </a:p>
        </p:txBody>
      </p:sp>
    </p:spTree>
    <p:extLst>
      <p:ext uri="{BB962C8B-B14F-4D97-AF65-F5344CB8AC3E}">
        <p14:creationId xmlns:p14="http://schemas.microsoft.com/office/powerpoint/2010/main" val="411871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821" y="110371"/>
            <a:ext cx="7980357" cy="830997"/>
          </a:xfrm>
          <a:prstGeom prst="rect">
            <a:avLst/>
          </a:prstGeom>
        </p:spPr>
        <p:txBody>
          <a:bodyPr wrap="square">
            <a:spAutoFit/>
          </a:bodyPr>
          <a:lstStyle/>
          <a:p>
            <a:pPr algn="ctr">
              <a:spcAft>
                <a:spcPts val="0"/>
              </a:spcAft>
            </a:pPr>
            <a:r>
              <a:rPr lang="en-US" sz="4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Protection Policy </a:t>
            </a:r>
            <a:endParaRPr lang="en-CA" sz="4800" dirty="0">
              <a:solidFill>
                <a:srgbClr val="FF0000"/>
              </a:solidFill>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70916" y="1561219"/>
            <a:ext cx="11035284" cy="70788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0"/>
              </a:spcAft>
            </a:pP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1012199" y="1045342"/>
            <a:ext cx="10167601" cy="5109091"/>
          </a:xfrm>
          <a:prstGeom prst="rect">
            <a:avLst/>
          </a:prstGeom>
          <a:noFill/>
        </p:spPr>
        <p:txBody>
          <a:bodyPr wrap="square" rtlCol="0">
            <a:spAutoFit/>
          </a:bodyPr>
          <a:lstStyle/>
          <a:p>
            <a:pPr algn="ctr"/>
            <a:endParaRPr lang="en-CA" sz="1400" dirty="0"/>
          </a:p>
          <a:p>
            <a:pPr algn="ctr"/>
            <a:r>
              <a:rPr lang="en-CA" sz="2800" dirty="0"/>
              <a:t>Policy lays out what is acceptable safe sport environment &amp; actions</a:t>
            </a:r>
          </a:p>
          <a:p>
            <a:endParaRPr lang="en-US" sz="1400" dirty="0"/>
          </a:p>
          <a:p>
            <a:endParaRPr lang="en-US" sz="1400" dirty="0"/>
          </a:p>
          <a:p>
            <a:pPr marL="1724400" indent="-285750">
              <a:buFont typeface="Arial" panose="020B0604020202020204" pitchFamily="34" charset="0"/>
              <a:buChar char="•"/>
            </a:pPr>
            <a:r>
              <a:rPr lang="en-US" sz="2800" dirty="0"/>
              <a:t>Practices and Events</a:t>
            </a:r>
          </a:p>
          <a:p>
            <a:pPr marL="1724400" indent="-285750">
              <a:buFont typeface="Arial" panose="020B0604020202020204" pitchFamily="34" charset="0"/>
              <a:buChar char="•"/>
            </a:pPr>
            <a:r>
              <a:rPr lang="en-US" sz="2800" dirty="0"/>
              <a:t>Communications</a:t>
            </a:r>
          </a:p>
          <a:p>
            <a:pPr marL="1724400" indent="-285750">
              <a:buFont typeface="Arial" panose="020B0604020202020204" pitchFamily="34" charset="0"/>
              <a:buChar char="•"/>
            </a:pPr>
            <a:r>
              <a:rPr lang="en-US" sz="2800" dirty="0"/>
              <a:t>Virtual Settings</a:t>
            </a:r>
          </a:p>
          <a:p>
            <a:pPr marL="1724400" indent="-285750">
              <a:buFont typeface="Arial" panose="020B0604020202020204" pitchFamily="34" charset="0"/>
              <a:buChar char="•"/>
            </a:pPr>
            <a:r>
              <a:rPr lang="en-US" sz="2800" dirty="0"/>
              <a:t>Travel</a:t>
            </a:r>
          </a:p>
          <a:p>
            <a:pPr marL="1724400" indent="-285750">
              <a:buFont typeface="Arial" panose="020B0604020202020204" pitchFamily="34" charset="0"/>
              <a:buChar char="•"/>
            </a:pPr>
            <a:r>
              <a:rPr lang="en-US" sz="2800" dirty="0"/>
              <a:t>Locker Room/Changing Area</a:t>
            </a:r>
          </a:p>
          <a:p>
            <a:pPr marL="1724400" indent="-285750">
              <a:buFont typeface="Arial" panose="020B0604020202020204" pitchFamily="34" charset="0"/>
              <a:buChar char="•"/>
            </a:pPr>
            <a:r>
              <a:rPr lang="en-US" sz="2800" dirty="0"/>
              <a:t>Photography/video</a:t>
            </a:r>
          </a:p>
          <a:p>
            <a:pPr marL="1724400" indent="-285750">
              <a:buFont typeface="Arial" panose="020B0604020202020204" pitchFamily="34" charset="0"/>
              <a:buChar char="•"/>
            </a:pPr>
            <a:r>
              <a:rPr lang="en-US" sz="2800" dirty="0"/>
              <a:t>Physical Contact</a:t>
            </a:r>
          </a:p>
          <a:p>
            <a:endParaRPr lang="en-US" sz="2800" dirty="0"/>
          </a:p>
          <a:p>
            <a:pPr algn="ctr"/>
            <a:r>
              <a:rPr lang="en-CA" sz="3200" i="1" dirty="0">
                <a:solidFill>
                  <a:srgbClr val="FF0000"/>
                </a:solidFill>
              </a:rPr>
              <a:t>A Person in Authority must follow Rule of Two</a:t>
            </a:r>
            <a:endParaRPr lang="en-US" sz="3200" i="1" dirty="0">
              <a:solidFill>
                <a:srgbClr val="FF0000"/>
              </a:solidFill>
            </a:endParaRPr>
          </a:p>
        </p:txBody>
      </p:sp>
    </p:spTree>
    <p:extLst>
      <p:ext uri="{BB962C8B-B14F-4D97-AF65-F5344CB8AC3E}">
        <p14:creationId xmlns:p14="http://schemas.microsoft.com/office/powerpoint/2010/main" val="41407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875FAD-BA64-4493-82B0-94922615F078}"/>
              </a:ext>
            </a:extLst>
          </p:cNvPr>
          <p:cNvSpPr/>
          <p:nvPr/>
        </p:nvSpPr>
        <p:spPr>
          <a:xfrm>
            <a:off x="8753474" y="4472131"/>
            <a:ext cx="3219450" cy="213331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8551" y="344964"/>
            <a:ext cx="8046037" cy="4670873"/>
          </a:xfrm>
          <a:prstGeom prst="rect">
            <a:avLst/>
          </a:prstGeom>
          <a:ln>
            <a:solidFill>
              <a:schemeClr val="tx1"/>
            </a:solidFill>
          </a:ln>
        </p:spPr>
      </p:pic>
      <p:sp>
        <p:nvSpPr>
          <p:cNvPr id="4" name="TextBox 3">
            <a:extLst>
              <a:ext uri="{FF2B5EF4-FFF2-40B4-BE49-F238E27FC236}">
                <a16:creationId xmlns:a16="http://schemas.microsoft.com/office/drawing/2014/main" id="{F83DA08E-29CA-4CE1-B82D-711A2957B74B}"/>
              </a:ext>
            </a:extLst>
          </p:cNvPr>
          <p:cNvSpPr txBox="1"/>
          <p:nvPr/>
        </p:nvSpPr>
        <p:spPr>
          <a:xfrm>
            <a:off x="8534588" y="5007755"/>
            <a:ext cx="3641217" cy="1200329"/>
          </a:xfrm>
          <a:prstGeom prst="rect">
            <a:avLst/>
          </a:prstGeom>
          <a:noFill/>
        </p:spPr>
        <p:txBody>
          <a:bodyPr wrap="square" rtlCol="0">
            <a:spAutoFit/>
          </a:bodyPr>
          <a:lstStyle/>
          <a:p>
            <a:pPr algn="ctr"/>
            <a:r>
              <a:rPr lang="en-CA" sz="2400" i="1" dirty="0">
                <a:solidFill>
                  <a:schemeClr val="bg1"/>
                </a:solidFill>
              </a:rPr>
              <a:t>A Person in Authority should </a:t>
            </a:r>
            <a:r>
              <a:rPr lang="en-CA" sz="2400" b="1" i="1" dirty="0">
                <a:solidFill>
                  <a:schemeClr val="bg1"/>
                </a:solidFill>
              </a:rPr>
              <a:t>never</a:t>
            </a:r>
            <a:r>
              <a:rPr lang="en-CA" sz="2400" i="1" dirty="0">
                <a:solidFill>
                  <a:schemeClr val="bg1"/>
                </a:solidFill>
              </a:rPr>
              <a:t> be alone </a:t>
            </a:r>
          </a:p>
          <a:p>
            <a:pPr algn="ctr"/>
            <a:r>
              <a:rPr lang="en-CA" sz="2400" i="1" dirty="0">
                <a:solidFill>
                  <a:schemeClr val="bg1"/>
                </a:solidFill>
              </a:rPr>
              <a:t>with an Athlete</a:t>
            </a:r>
            <a:endParaRPr lang="en-US" sz="2400" i="1" dirty="0">
              <a:solidFill>
                <a:schemeClr val="bg1"/>
              </a:solidFill>
            </a:endParaRPr>
          </a:p>
        </p:txBody>
      </p:sp>
      <p:cxnSp>
        <p:nvCxnSpPr>
          <p:cNvPr id="6" name="Connector: Elbow 5">
            <a:extLst>
              <a:ext uri="{FF2B5EF4-FFF2-40B4-BE49-F238E27FC236}">
                <a16:creationId xmlns:a16="http://schemas.microsoft.com/office/drawing/2014/main" id="{08BB5B6F-977F-409F-9E4C-627501AF824E}"/>
              </a:ext>
            </a:extLst>
          </p:cNvPr>
          <p:cNvCxnSpPr>
            <a:cxnSpLocks/>
          </p:cNvCxnSpPr>
          <p:nvPr/>
        </p:nvCxnSpPr>
        <p:spPr>
          <a:xfrm>
            <a:off x="1445133" y="5153025"/>
            <a:ext cx="7105650" cy="771525"/>
          </a:xfrm>
          <a:prstGeom prst="bentConnector3">
            <a:avLst>
              <a:gd name="adj1" fmla="val -26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999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D3065-BB4E-4C48-9D1D-A0A94B3FC49E}"/>
              </a:ext>
            </a:extLst>
          </p:cNvPr>
          <p:cNvSpPr/>
          <p:nvPr/>
        </p:nvSpPr>
        <p:spPr>
          <a:xfrm>
            <a:off x="210159" y="666002"/>
            <a:ext cx="8696227"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38100" dist="38100" dir="2700000" algn="tl">
                    <a:srgbClr val="000000">
                      <a:alpha val="43137"/>
                    </a:srgbClr>
                  </a:outerShdw>
                </a:effectLst>
              </a:rPr>
              <a:t>How do we make Rule of Two work?</a:t>
            </a:r>
          </a:p>
        </p:txBody>
      </p:sp>
      <p:sp>
        <p:nvSpPr>
          <p:cNvPr id="5" name="TextBox 4">
            <a:extLst>
              <a:ext uri="{FF2B5EF4-FFF2-40B4-BE49-F238E27FC236}">
                <a16:creationId xmlns:a16="http://schemas.microsoft.com/office/drawing/2014/main" id="{6B524370-5954-ED4A-AA15-64A1C2A49E95}"/>
              </a:ext>
            </a:extLst>
          </p:cNvPr>
          <p:cNvSpPr txBox="1"/>
          <p:nvPr/>
        </p:nvSpPr>
        <p:spPr>
          <a:xfrm>
            <a:off x="520266" y="1435443"/>
            <a:ext cx="11224518" cy="1692771"/>
          </a:xfrm>
          <a:prstGeom prst="rect">
            <a:avLst/>
          </a:prstGeom>
          <a:noFill/>
        </p:spPr>
        <p:txBody>
          <a:bodyPr wrap="square" rtlCol="0">
            <a:spAutoFit/>
          </a:bodyPr>
          <a:lstStyle/>
          <a:p>
            <a:r>
              <a:rPr lang="en-CA" sz="3600" dirty="0"/>
              <a:t>For example: Before &amp; After Practice</a:t>
            </a:r>
          </a:p>
          <a:p>
            <a:pPr algn="ctr"/>
            <a:endParaRPr lang="en-CA" sz="1200" dirty="0"/>
          </a:p>
          <a:p>
            <a:pPr marL="457200" indent="-457200">
              <a:buFont typeface="Arial" panose="020B0604020202020204" pitchFamily="34" charset="0"/>
              <a:buChar char="•"/>
            </a:pPr>
            <a:r>
              <a:rPr lang="en-CA" sz="2800" dirty="0"/>
              <a:t>Pickup and drop off should be timed with practice start and end times. </a:t>
            </a:r>
          </a:p>
          <a:p>
            <a:pPr marL="457200" indent="-457200">
              <a:buFont typeface="Arial" panose="020B0604020202020204" pitchFamily="34" charset="0"/>
              <a:buChar char="•"/>
            </a:pPr>
            <a:r>
              <a:rPr lang="en-CA" sz="2800" dirty="0"/>
              <a:t>Participants wait in car, outside until multiple have arrived</a:t>
            </a:r>
          </a:p>
        </p:txBody>
      </p:sp>
      <p:sp>
        <p:nvSpPr>
          <p:cNvPr id="7" name="Rectangle 6">
            <a:extLst>
              <a:ext uri="{FF2B5EF4-FFF2-40B4-BE49-F238E27FC236}">
                <a16:creationId xmlns:a16="http://schemas.microsoft.com/office/drawing/2014/main" id="{D19332BF-EB9A-A64B-8A7B-2FFB633D6CC4}"/>
              </a:ext>
            </a:extLst>
          </p:cNvPr>
          <p:cNvSpPr/>
          <p:nvPr/>
        </p:nvSpPr>
        <p:spPr>
          <a:xfrm>
            <a:off x="210159" y="3429000"/>
            <a:ext cx="907947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solidFill>
                  <a:srgbClr val="FF0000"/>
                </a:solidFill>
                <a:effectLst>
                  <a:outerShdw blurRad="38100" dist="38100" dir="2700000" algn="tl">
                    <a:srgbClr val="000000">
                      <a:alpha val="43137"/>
                    </a:srgbClr>
                  </a:outerShdw>
                </a:effectLst>
              </a:rPr>
              <a:t>What does Open &amp; Observable look like?</a:t>
            </a:r>
          </a:p>
        </p:txBody>
      </p:sp>
      <p:sp>
        <p:nvSpPr>
          <p:cNvPr id="8" name="TextBox 7">
            <a:extLst>
              <a:ext uri="{FF2B5EF4-FFF2-40B4-BE49-F238E27FC236}">
                <a16:creationId xmlns:a16="http://schemas.microsoft.com/office/drawing/2014/main" id="{A93FD8AA-C703-3844-8A96-BC7F03C62BA2}"/>
              </a:ext>
            </a:extLst>
          </p:cNvPr>
          <p:cNvSpPr txBox="1"/>
          <p:nvPr/>
        </p:nvSpPr>
        <p:spPr>
          <a:xfrm>
            <a:off x="520266" y="4346981"/>
            <a:ext cx="11224518" cy="1692771"/>
          </a:xfrm>
          <a:prstGeom prst="rect">
            <a:avLst/>
          </a:prstGeom>
          <a:noFill/>
        </p:spPr>
        <p:txBody>
          <a:bodyPr wrap="square" rtlCol="0">
            <a:spAutoFit/>
          </a:bodyPr>
          <a:lstStyle/>
          <a:p>
            <a:r>
              <a:rPr lang="en-CA" sz="3600" dirty="0"/>
              <a:t>For example: Participant meetings or 1 on 1 Coaching</a:t>
            </a:r>
          </a:p>
          <a:p>
            <a:pPr algn="ctr"/>
            <a:endParaRPr lang="en-CA" sz="1200" dirty="0"/>
          </a:p>
          <a:p>
            <a:pPr marL="457200" indent="-457200">
              <a:buFont typeface="Arial" panose="020B0604020202020204" pitchFamily="34" charset="0"/>
              <a:buChar char="•"/>
            </a:pPr>
            <a:r>
              <a:rPr lang="en-CA" sz="2800" dirty="0"/>
              <a:t>Outside, visible and within earshot distance of another coach, screened volunteer, parent, or adult.</a:t>
            </a:r>
          </a:p>
        </p:txBody>
      </p:sp>
    </p:spTree>
    <p:extLst>
      <p:ext uri="{BB962C8B-B14F-4D97-AF65-F5344CB8AC3E}">
        <p14:creationId xmlns:p14="http://schemas.microsoft.com/office/powerpoint/2010/main" val="1999742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7BE1D7-5FFE-9F4A-9213-280D9405042D}"/>
              </a:ext>
            </a:extLst>
          </p:cNvPr>
          <p:cNvSpPr/>
          <p:nvPr/>
        </p:nvSpPr>
        <p:spPr>
          <a:xfrm>
            <a:off x="2405859" y="404736"/>
            <a:ext cx="738029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effectLst>
                  <a:outerShdw blurRad="38100" dist="38100" dir="2700000" algn="tl">
                    <a:srgbClr val="000000">
                      <a:alpha val="43137"/>
                    </a:srgbClr>
                  </a:outerShdw>
                </a:effectLst>
              </a:rPr>
              <a:t>Education &amp; Preparation </a:t>
            </a:r>
          </a:p>
        </p:txBody>
      </p:sp>
      <p:sp>
        <p:nvSpPr>
          <p:cNvPr id="4" name="TextBox 3">
            <a:extLst>
              <a:ext uri="{FF2B5EF4-FFF2-40B4-BE49-F238E27FC236}">
                <a16:creationId xmlns:a16="http://schemas.microsoft.com/office/drawing/2014/main" id="{B098D8A3-F425-3147-8E6B-2D0EB08863DF}"/>
              </a:ext>
            </a:extLst>
          </p:cNvPr>
          <p:cNvSpPr txBox="1"/>
          <p:nvPr/>
        </p:nvSpPr>
        <p:spPr>
          <a:xfrm>
            <a:off x="975038" y="2004343"/>
            <a:ext cx="10241924" cy="3970318"/>
          </a:xfrm>
          <a:prstGeom prst="rect">
            <a:avLst/>
          </a:prstGeom>
          <a:noFill/>
        </p:spPr>
        <p:txBody>
          <a:bodyPr wrap="square" rtlCol="0">
            <a:spAutoFit/>
          </a:bodyPr>
          <a:lstStyle/>
          <a:p>
            <a:pPr algn="ctr"/>
            <a:r>
              <a:rPr lang="en-CA" sz="3600" b="1" dirty="0"/>
              <a:t>Communication with Participants &amp; Parents </a:t>
            </a:r>
          </a:p>
          <a:p>
            <a:pPr algn="ctr"/>
            <a:r>
              <a:rPr lang="en-CA" sz="3600" dirty="0"/>
              <a:t>Know expectations, understand the “why”</a:t>
            </a:r>
          </a:p>
          <a:p>
            <a:pPr algn="ctr"/>
            <a:r>
              <a:rPr lang="en-CA" sz="3600" dirty="0"/>
              <a:t>Be proactive in ensuring everyone knows what’s acceptable</a:t>
            </a:r>
          </a:p>
          <a:p>
            <a:pPr algn="ctr"/>
            <a:endParaRPr lang="en-CA" sz="3600" dirty="0"/>
          </a:p>
          <a:p>
            <a:pPr algn="ctr"/>
            <a:endParaRPr lang="en-CA" sz="3600" dirty="0"/>
          </a:p>
          <a:p>
            <a:pPr algn="ctr"/>
            <a:r>
              <a:rPr lang="en-CA" sz="3600" dirty="0"/>
              <a:t>Everyone has a role to play!</a:t>
            </a:r>
          </a:p>
        </p:txBody>
      </p:sp>
    </p:spTree>
    <p:extLst>
      <p:ext uri="{BB962C8B-B14F-4D97-AF65-F5344CB8AC3E}">
        <p14:creationId xmlns:p14="http://schemas.microsoft.com/office/powerpoint/2010/main" val="284251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742" y="103345"/>
            <a:ext cx="11530515" cy="769441"/>
          </a:xfrm>
          <a:prstGeom prst="rect">
            <a:avLst/>
          </a:prstGeom>
        </p:spPr>
        <p:txBody>
          <a:bodyPr wrap="square">
            <a:spAutoFit/>
          </a:bodyPr>
          <a:lstStyle/>
          <a:p>
            <a:pPr algn="ctr">
              <a:spcAft>
                <a:spcPts val="0"/>
              </a:spcAft>
            </a:pPr>
            <a:r>
              <a:rPr lang="en-US" sz="4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Protection /Codes of Conduct FAQ</a:t>
            </a:r>
            <a:endParaRPr lang="en-CA" sz="4400" dirty="0">
              <a:solidFill>
                <a:srgbClr val="FF0000"/>
              </a:solidFill>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70916" y="1561219"/>
            <a:ext cx="11035284" cy="70788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0"/>
              </a:spcAft>
            </a:pP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211777" y="1102264"/>
            <a:ext cx="11768446" cy="5139869"/>
          </a:xfrm>
          <a:prstGeom prst="rect">
            <a:avLst/>
          </a:prstGeom>
          <a:noFill/>
        </p:spPr>
        <p:txBody>
          <a:bodyPr wrap="square" rtlCol="0">
            <a:spAutoFit/>
          </a:bodyPr>
          <a:lstStyle/>
          <a:p>
            <a:r>
              <a:rPr lang="en-US" sz="2400" i="1" dirty="0"/>
              <a:t>Protection Policy</a:t>
            </a:r>
            <a:r>
              <a:rPr lang="en-CA" sz="2400" dirty="0"/>
              <a:t> prohibits using “</a:t>
            </a:r>
            <a:r>
              <a:rPr lang="en-CA" sz="2400" i="1" dirty="0"/>
              <a:t>embarrassing images</a:t>
            </a:r>
            <a:r>
              <a:rPr lang="en-CA" sz="2400" dirty="0"/>
              <a:t>”. This seems an overly broad term. Provided there is consent, why would such an image be prohibited? </a:t>
            </a:r>
          </a:p>
          <a:p>
            <a:pPr marL="342900" indent="-342900">
              <a:buFont typeface="Arial" panose="020B0604020202020204" pitchFamily="34" charset="0"/>
              <a:buChar char="•"/>
            </a:pPr>
            <a:r>
              <a:rPr lang="en-CA" sz="2000" dirty="0"/>
              <a:t>Recognize what’s embarrassing to me may not be embarrassing to someone else, it is in eye of individual</a:t>
            </a:r>
          </a:p>
          <a:p>
            <a:pPr marL="342900" indent="-342900">
              <a:buFont typeface="Arial" panose="020B0604020202020204" pitchFamily="34" charset="0"/>
              <a:buChar char="•"/>
            </a:pPr>
            <a:r>
              <a:rPr lang="en-CA" sz="2000" dirty="0"/>
              <a:t>Do you get consent before posting on social media for every image?</a:t>
            </a:r>
          </a:p>
          <a:p>
            <a:pPr marL="342900" indent="-342900">
              <a:buFont typeface="Arial" panose="020B0604020202020204" pitchFamily="34" charset="0"/>
              <a:buChar char="•"/>
            </a:pPr>
            <a:r>
              <a:rPr lang="en-CA" sz="2000" dirty="0"/>
              <a:t>Reasonableness comes into play but need to be respectful of everyone’s differences and comfort</a:t>
            </a:r>
          </a:p>
          <a:p>
            <a:endParaRPr lang="en-CA" sz="1400" dirty="0"/>
          </a:p>
          <a:p>
            <a:endParaRPr lang="en-CA" sz="1400" dirty="0"/>
          </a:p>
          <a:p>
            <a:r>
              <a:rPr lang="en-US" sz="2400" dirty="0"/>
              <a:t>Communications between adult participants &amp; instructors for interactions outside of sailing?  For instance, many of our volunteer coaches are friends of other adult sailors and communicate with them to go skiing, hiking, for coffee, </a:t>
            </a:r>
            <a:r>
              <a:rPr lang="en-US" sz="2400" dirty="0" err="1"/>
              <a:t>etc</a:t>
            </a:r>
            <a:r>
              <a:rPr lang="en-CA" sz="2400" dirty="0"/>
              <a:t>.</a:t>
            </a:r>
          </a:p>
          <a:p>
            <a:pPr marL="285750" indent="-285750">
              <a:buFont typeface="Arial" panose="020B0604020202020204" pitchFamily="34" charset="0"/>
              <a:buChar char="•"/>
            </a:pPr>
            <a:r>
              <a:rPr lang="en-CA" sz="2000" dirty="0"/>
              <a:t>The focus of these are really on a power imbalance, for a recreational sailor the person in authority has no real power over the sailor - the sailor is not needing approval from the coach to progress in sport there is no power imbalance between adults of similar age in a recreational setting. </a:t>
            </a:r>
          </a:p>
          <a:p>
            <a:pPr marL="285750" indent="-285750">
              <a:buFont typeface="Arial" panose="020B0604020202020204" pitchFamily="34" charset="0"/>
              <a:buChar char="•"/>
            </a:pPr>
            <a:r>
              <a:rPr lang="en-CA" sz="2000" dirty="0"/>
              <a:t>Sailing interactions should follow the guidelines set out and be kept professional. Outside interactions in the winter etc. when neither individual is acting as a person in authority and the friendship is separate from sailing is not meant to be stifled.  Reasonable judgement to assess potential power imbalance is assumed.</a:t>
            </a:r>
          </a:p>
        </p:txBody>
      </p:sp>
    </p:spTree>
    <p:extLst>
      <p:ext uri="{BB962C8B-B14F-4D97-AF65-F5344CB8AC3E}">
        <p14:creationId xmlns:p14="http://schemas.microsoft.com/office/powerpoint/2010/main" val="195505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659A-5A47-489E-920D-4A906D9F7496}"/>
              </a:ext>
            </a:extLst>
          </p:cNvPr>
          <p:cNvSpPr>
            <a:spLocks noGrp="1"/>
          </p:cNvSpPr>
          <p:nvPr>
            <p:ph type="title" idx="4294967295"/>
          </p:nvPr>
        </p:nvSpPr>
        <p:spPr>
          <a:xfrm>
            <a:off x="838200" y="127511"/>
            <a:ext cx="10515600" cy="1325562"/>
          </a:xfrm>
        </p:spPr>
        <p:txBody>
          <a:bodyPr>
            <a:normAutofit/>
          </a:bodyPr>
          <a:lstStyle/>
          <a:p>
            <a:pPr algn="ctr"/>
            <a:r>
              <a:rPr lang="en-CA" sz="5400" b="1" dirty="0">
                <a:solidFill>
                  <a:srgbClr val="FF0000"/>
                </a:solidFill>
              </a:rPr>
              <a:t>Social Media Policy</a:t>
            </a:r>
          </a:p>
        </p:txBody>
      </p:sp>
      <p:sp>
        <p:nvSpPr>
          <p:cNvPr id="3" name="Text Placeholder 2">
            <a:extLst>
              <a:ext uri="{FF2B5EF4-FFF2-40B4-BE49-F238E27FC236}">
                <a16:creationId xmlns:a16="http://schemas.microsoft.com/office/drawing/2014/main" id="{3848432D-6CE4-485D-95E3-FDC3C4DB4612}"/>
              </a:ext>
            </a:extLst>
          </p:cNvPr>
          <p:cNvSpPr>
            <a:spLocks noGrp="1"/>
          </p:cNvSpPr>
          <p:nvPr>
            <p:ph type="body" idx="4294967295"/>
          </p:nvPr>
        </p:nvSpPr>
        <p:spPr>
          <a:xfrm>
            <a:off x="881062" y="1472955"/>
            <a:ext cx="10429875" cy="935038"/>
          </a:xfrm>
        </p:spPr>
        <p:txBody>
          <a:bodyPr>
            <a:normAutofit/>
          </a:bodyPr>
          <a:lstStyle/>
          <a:p>
            <a:pPr marL="0" indent="0" algn="ctr">
              <a:buNone/>
            </a:pPr>
            <a:r>
              <a:rPr lang="en-CA" i="1" dirty="0"/>
              <a:t>What is acceptable behaviour under the Code of Conduct and Protection Policy also applies to social media use</a:t>
            </a:r>
          </a:p>
        </p:txBody>
      </p:sp>
      <p:sp>
        <p:nvSpPr>
          <p:cNvPr id="5" name="TextBox 4">
            <a:extLst>
              <a:ext uri="{FF2B5EF4-FFF2-40B4-BE49-F238E27FC236}">
                <a16:creationId xmlns:a16="http://schemas.microsoft.com/office/drawing/2014/main" id="{79F52E39-E387-4F11-A63E-B02D46B2C4E4}"/>
              </a:ext>
            </a:extLst>
          </p:cNvPr>
          <p:cNvSpPr txBox="1"/>
          <p:nvPr/>
        </p:nvSpPr>
        <p:spPr>
          <a:xfrm>
            <a:off x="551041" y="2614243"/>
            <a:ext cx="7305675" cy="1815882"/>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CA" sz="2800" dirty="0"/>
              <a:t>Always keep others information private</a:t>
            </a:r>
          </a:p>
          <a:p>
            <a:pPr marL="285750" indent="-285750">
              <a:buFont typeface="Arial" panose="020B0604020202020204" pitchFamily="34" charset="0"/>
              <a:buChar char="•"/>
            </a:pPr>
            <a:r>
              <a:rPr lang="en-CA" sz="2800" dirty="0"/>
              <a:t>Individuals always have the right to ask sailing organizations to disengage with them on social media</a:t>
            </a:r>
          </a:p>
        </p:txBody>
      </p:sp>
      <p:cxnSp>
        <p:nvCxnSpPr>
          <p:cNvPr id="6" name="Straight Arrow Connector 5">
            <a:extLst>
              <a:ext uri="{FF2B5EF4-FFF2-40B4-BE49-F238E27FC236}">
                <a16:creationId xmlns:a16="http://schemas.microsoft.com/office/drawing/2014/main" id="{FD77031E-63A7-4FF2-937F-2C466F36791D}"/>
              </a:ext>
            </a:extLst>
          </p:cNvPr>
          <p:cNvCxnSpPr>
            <a:cxnSpLocks/>
          </p:cNvCxnSpPr>
          <p:nvPr/>
        </p:nvCxnSpPr>
        <p:spPr>
          <a:xfrm>
            <a:off x="2212581" y="5576025"/>
            <a:ext cx="24117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6DA0C1-75AD-4BB5-AF33-F21361FA7635}"/>
              </a:ext>
            </a:extLst>
          </p:cNvPr>
          <p:cNvSpPr txBox="1"/>
          <p:nvPr/>
        </p:nvSpPr>
        <p:spPr>
          <a:xfrm>
            <a:off x="5253318" y="4450007"/>
            <a:ext cx="6606571" cy="1938992"/>
          </a:xfrm>
          <a:prstGeom prst="rect">
            <a:avLst/>
          </a:prstGeom>
          <a:noFill/>
        </p:spPr>
        <p:txBody>
          <a:bodyPr wrap="square" rtlCol="0">
            <a:spAutoFit/>
          </a:bodyPr>
          <a:lstStyle/>
          <a:p>
            <a:r>
              <a:rPr lang="en-CA" sz="2400" b="1" i="1" dirty="0"/>
              <a:t>Remember</a:t>
            </a:r>
            <a:r>
              <a:rPr lang="en-CA" sz="2400" i="1" dirty="0"/>
              <a:t>:</a:t>
            </a:r>
          </a:p>
          <a:p>
            <a:pPr marL="285750" indent="-285750">
              <a:buFont typeface="Arial" panose="020B0604020202020204" pitchFamily="34" charset="0"/>
              <a:buChar char="•"/>
            </a:pPr>
            <a:r>
              <a:rPr lang="en-CA" sz="2400" dirty="0"/>
              <a:t>Anything you post could be seen by anyone.</a:t>
            </a:r>
          </a:p>
          <a:p>
            <a:pPr marL="285750" indent="-285750">
              <a:buFont typeface="Arial" panose="020B0604020202020204" pitchFamily="34" charset="0"/>
              <a:buChar char="•"/>
            </a:pPr>
            <a:r>
              <a:rPr lang="en-CA" sz="2400" dirty="0"/>
              <a:t>Deleting media afterwards does </a:t>
            </a:r>
            <a:r>
              <a:rPr lang="en-CA" sz="2400" b="1" dirty="0"/>
              <a:t>not</a:t>
            </a:r>
            <a:r>
              <a:rPr lang="en-CA" sz="2400" dirty="0"/>
              <a:t> remove the possibility of sanctions.</a:t>
            </a:r>
          </a:p>
          <a:p>
            <a:pPr marL="285750" indent="-285750">
              <a:buFont typeface="Arial" panose="020B0604020202020204" pitchFamily="34" charset="0"/>
              <a:buChar char="•"/>
            </a:pPr>
            <a:r>
              <a:rPr lang="en-CA" sz="2400" dirty="0"/>
              <a:t>What you post represents you and the sport.</a:t>
            </a:r>
          </a:p>
        </p:txBody>
      </p:sp>
    </p:spTree>
    <p:extLst>
      <p:ext uri="{BB962C8B-B14F-4D97-AF65-F5344CB8AC3E}">
        <p14:creationId xmlns:p14="http://schemas.microsoft.com/office/powerpoint/2010/main" val="419965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3216" y="97710"/>
            <a:ext cx="5667467" cy="1015663"/>
          </a:xfrm>
          <a:prstGeom prst="rect">
            <a:avLst/>
          </a:prstGeom>
          <a:noFill/>
        </p:spPr>
        <p:txBody>
          <a:bodyPr wrap="square" rtlCol="0">
            <a:spAutoFit/>
          </a:bodyPr>
          <a:lstStyle/>
          <a:p>
            <a:r>
              <a:rPr lang="en-CA" sz="6000" dirty="0">
                <a:solidFill>
                  <a:srgbClr val="FF0000"/>
                </a:solidFill>
              </a:rPr>
              <a:t>Screening Policy</a:t>
            </a:r>
          </a:p>
        </p:txBody>
      </p:sp>
      <p:sp>
        <p:nvSpPr>
          <p:cNvPr id="3" name="TextBox 2"/>
          <p:cNvSpPr txBox="1"/>
          <p:nvPr/>
        </p:nvSpPr>
        <p:spPr>
          <a:xfrm>
            <a:off x="622906" y="1952858"/>
            <a:ext cx="10946188" cy="4678204"/>
          </a:xfrm>
          <a:prstGeom prst="rect">
            <a:avLst/>
          </a:prstGeom>
          <a:noFill/>
        </p:spPr>
        <p:txBody>
          <a:bodyPr wrap="square" rtlCol="0">
            <a:spAutoFit/>
          </a:bodyPr>
          <a:lstStyle/>
          <a:p>
            <a:pPr algn="ctr"/>
            <a:endParaRPr lang="en-CA" dirty="0"/>
          </a:p>
          <a:p>
            <a:pPr marL="342900" lvl="0" indent="-342900">
              <a:buFontTx/>
              <a:buChar char="-"/>
            </a:pPr>
            <a:r>
              <a:rPr lang="en-CA" sz="2800" dirty="0"/>
              <a:t>Screening is not just criminal record checks!</a:t>
            </a:r>
          </a:p>
          <a:p>
            <a:pPr marL="800100" lvl="1" indent="-342900">
              <a:buFontTx/>
              <a:buChar char="-"/>
            </a:pPr>
            <a:r>
              <a:rPr lang="en-CA" sz="2800" dirty="0"/>
              <a:t>Resumes/applications, interviews, references, training all part of screening </a:t>
            </a:r>
          </a:p>
          <a:p>
            <a:pPr marL="342900" lvl="0" indent="-342900">
              <a:buFontTx/>
              <a:buChar char="-"/>
            </a:pPr>
            <a:r>
              <a:rPr lang="en-CA" sz="2800" dirty="0"/>
              <a:t>Screening matrix determines what screening is completed based on job role/responsibilities</a:t>
            </a:r>
          </a:p>
          <a:p>
            <a:pPr marL="342900" lvl="0" indent="-342900">
              <a:buFontTx/>
              <a:buChar char="-"/>
            </a:pPr>
            <a:r>
              <a:rPr lang="en-CA" sz="2800" dirty="0"/>
              <a:t>Everyone will complete some level of screening </a:t>
            </a:r>
          </a:p>
          <a:p>
            <a:pPr marL="342900" lvl="0" indent="-342900">
              <a:buFontTx/>
              <a:buChar char="-"/>
            </a:pPr>
            <a:r>
              <a:rPr lang="en-CA" sz="2800" dirty="0"/>
              <a:t>Screening done at initial start with annual &amp; 3-year renewals</a:t>
            </a:r>
          </a:p>
          <a:p>
            <a:pPr lvl="0"/>
            <a:endParaRPr lang="en-CA" sz="2800" dirty="0"/>
          </a:p>
          <a:p>
            <a:pPr lvl="0" algn="ctr"/>
            <a:r>
              <a:rPr lang="en-CA" sz="2800" dirty="0"/>
              <a:t>Ask Staff/Volunteers to sign off on Screening Disclosure Forms which requires disclosure of past and guarantee to update if needed</a:t>
            </a:r>
            <a:endParaRPr lang="en-US" sz="2800" dirty="0"/>
          </a:p>
        </p:txBody>
      </p:sp>
      <p:sp>
        <p:nvSpPr>
          <p:cNvPr id="4" name="TextBox 3">
            <a:extLst>
              <a:ext uri="{FF2B5EF4-FFF2-40B4-BE49-F238E27FC236}">
                <a16:creationId xmlns:a16="http://schemas.microsoft.com/office/drawing/2014/main" id="{FDD4B41E-072B-A362-0CD5-F614CB03C39B}"/>
              </a:ext>
            </a:extLst>
          </p:cNvPr>
          <p:cNvSpPr txBox="1"/>
          <p:nvPr/>
        </p:nvSpPr>
        <p:spPr>
          <a:xfrm>
            <a:off x="1809238" y="1113373"/>
            <a:ext cx="8555421" cy="954107"/>
          </a:xfrm>
          <a:prstGeom prst="rect">
            <a:avLst/>
          </a:prstGeom>
          <a:noFill/>
        </p:spPr>
        <p:txBody>
          <a:bodyPr wrap="square" rtlCol="0">
            <a:spAutoFit/>
          </a:bodyPr>
          <a:lstStyle/>
          <a:p>
            <a:pPr algn="ctr"/>
            <a:r>
              <a:rPr lang="en-CA" sz="2800" b="1" i="1" dirty="0"/>
              <a:t>Outlines the expectations around Member Organizations to screen personnel and volunteers</a:t>
            </a:r>
          </a:p>
        </p:txBody>
      </p:sp>
    </p:spTree>
    <p:extLst>
      <p:ext uri="{BB962C8B-B14F-4D97-AF65-F5344CB8AC3E}">
        <p14:creationId xmlns:p14="http://schemas.microsoft.com/office/powerpoint/2010/main" val="323050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2735" y="462365"/>
            <a:ext cx="6726527" cy="769441"/>
          </a:xfrm>
          <a:prstGeom prst="rect">
            <a:avLst/>
          </a:prstGeom>
          <a:noFill/>
        </p:spPr>
        <p:txBody>
          <a:bodyPr wrap="square" rtlCol="0">
            <a:spAutoFit/>
          </a:bodyPr>
          <a:lstStyle/>
          <a:p>
            <a:r>
              <a:rPr lang="en-CA" sz="4400" dirty="0">
                <a:solidFill>
                  <a:srgbClr val="FF0000"/>
                </a:solidFill>
              </a:rPr>
              <a:t>Screening Policy Questions</a:t>
            </a:r>
          </a:p>
        </p:txBody>
      </p:sp>
      <p:sp>
        <p:nvSpPr>
          <p:cNvPr id="3" name="TextBox 2"/>
          <p:cNvSpPr txBox="1"/>
          <p:nvPr/>
        </p:nvSpPr>
        <p:spPr>
          <a:xfrm>
            <a:off x="622905" y="1397674"/>
            <a:ext cx="10946188" cy="4062651"/>
          </a:xfrm>
          <a:prstGeom prst="rect">
            <a:avLst/>
          </a:prstGeom>
          <a:noFill/>
        </p:spPr>
        <p:txBody>
          <a:bodyPr wrap="square" rtlCol="0">
            <a:spAutoFit/>
          </a:bodyPr>
          <a:lstStyle/>
          <a:p>
            <a:pPr algn="ctr"/>
            <a:endParaRPr lang="en-CA" dirty="0"/>
          </a:p>
          <a:p>
            <a:pPr lvl="0"/>
            <a:r>
              <a:rPr lang="en-CA" sz="2800" dirty="0"/>
              <a:t>Is Sail Canada looking after all these duties or do we need this committee </a:t>
            </a:r>
          </a:p>
          <a:p>
            <a:pPr marL="342900" lvl="0" indent="-342900">
              <a:buFont typeface="Arial" panose="020B0604020202020204" pitchFamily="34" charset="0"/>
              <a:buChar char="•"/>
            </a:pPr>
            <a:r>
              <a:rPr lang="en-CA" sz="2000" dirty="0"/>
              <a:t>Screening is not just criminal record checks</a:t>
            </a:r>
          </a:p>
          <a:p>
            <a:pPr marL="342900" lvl="0" indent="-342900">
              <a:buFont typeface="Arial" panose="020B0604020202020204" pitchFamily="34" charset="0"/>
              <a:buChar char="•"/>
            </a:pPr>
            <a:r>
              <a:rPr lang="en-CA" sz="2000" dirty="0"/>
              <a:t>Sail Canada has a process in place for Criminal Record Check for coaches/instructors but rest is organization’s responsibility. </a:t>
            </a:r>
          </a:p>
          <a:p>
            <a:pPr lvl="0"/>
            <a:endParaRPr lang="en-CA" sz="2000" dirty="0"/>
          </a:p>
          <a:p>
            <a:pPr lvl="0"/>
            <a:endParaRPr lang="en-CA" sz="2800" dirty="0"/>
          </a:p>
          <a:p>
            <a:pPr lvl="0"/>
            <a:r>
              <a:rPr lang="en-CA" sz="2800" dirty="0"/>
              <a:t>What happens if a report says something we don’t know how to deal with?</a:t>
            </a:r>
          </a:p>
          <a:p>
            <a:pPr marL="342900" lvl="0" indent="-342900">
              <a:buFont typeface="Arial" panose="020B0604020202020204" pitchFamily="34" charset="0"/>
              <a:buChar char="•"/>
            </a:pPr>
            <a:r>
              <a:rPr lang="en-CA" sz="2000" dirty="0"/>
              <a:t>Connect with your PSA – we can support you with complex situations if you are unsure</a:t>
            </a:r>
          </a:p>
          <a:p>
            <a:pPr lvl="0"/>
            <a:endParaRPr lang="en-CA" sz="2800" dirty="0"/>
          </a:p>
        </p:txBody>
      </p:sp>
    </p:spTree>
    <p:extLst>
      <p:ext uri="{BB962C8B-B14F-4D97-AF65-F5344CB8AC3E}">
        <p14:creationId xmlns:p14="http://schemas.microsoft.com/office/powerpoint/2010/main" val="1811585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39" y="121460"/>
            <a:ext cx="11780322" cy="1015663"/>
          </a:xfrm>
          <a:prstGeom prst="rect">
            <a:avLst/>
          </a:prstGeom>
          <a:noFill/>
        </p:spPr>
        <p:txBody>
          <a:bodyPr wrap="square" rtlCol="0">
            <a:spAutoFit/>
          </a:bodyPr>
          <a:lstStyle/>
          <a:p>
            <a:pPr algn="ctr"/>
            <a:r>
              <a:rPr lang="en-CA" sz="6000" b="1" dirty="0">
                <a:solidFill>
                  <a:srgbClr val="FF0000"/>
                </a:solidFill>
                <a:latin typeface="+mj-lt"/>
              </a:rPr>
              <a:t>Discipline &amp; Complaints Policy</a:t>
            </a:r>
          </a:p>
        </p:txBody>
      </p:sp>
      <p:sp>
        <p:nvSpPr>
          <p:cNvPr id="3" name="TextBox 2"/>
          <p:cNvSpPr txBox="1"/>
          <p:nvPr/>
        </p:nvSpPr>
        <p:spPr>
          <a:xfrm>
            <a:off x="6856585" y="2999698"/>
            <a:ext cx="4470131" cy="2677656"/>
          </a:xfrm>
          <a:prstGeom prst="rect">
            <a:avLst/>
          </a:prstGeom>
          <a:noFill/>
          <a:ln>
            <a:solidFill>
              <a:schemeClr val="tx1"/>
            </a:solidFill>
          </a:ln>
        </p:spPr>
        <p:txBody>
          <a:bodyPr wrap="square" rtlCol="0">
            <a:spAutoFit/>
          </a:bodyPr>
          <a:lstStyle/>
          <a:p>
            <a:pPr marL="457200" lvl="0" indent="-457200">
              <a:buFont typeface="Arial" panose="020B0604020202020204" pitchFamily="34" charset="0"/>
              <a:buChar char="•"/>
            </a:pPr>
            <a:r>
              <a:rPr lang="en-CA" sz="2400" dirty="0"/>
              <a:t>Minor issues dealt at level they occur (Process #1)</a:t>
            </a:r>
          </a:p>
          <a:p>
            <a:pPr lvl="0"/>
            <a:endParaRPr lang="en-CA" sz="2400" dirty="0"/>
          </a:p>
          <a:p>
            <a:pPr marL="457200" lvl="0" indent="-457200">
              <a:buFont typeface="Arial" panose="020B0604020202020204" pitchFamily="34" charset="0"/>
              <a:buChar char="•"/>
            </a:pPr>
            <a:r>
              <a:rPr lang="en-CA" sz="2400" dirty="0"/>
              <a:t>Coaches/Instructors/Officials fall under Office of Sport Integrity Commissioner for UCCMS related breaches</a:t>
            </a:r>
          </a:p>
        </p:txBody>
      </p:sp>
      <p:graphicFrame>
        <p:nvGraphicFramePr>
          <p:cNvPr id="4" name="Diagram 3">
            <a:extLst>
              <a:ext uri="{FF2B5EF4-FFF2-40B4-BE49-F238E27FC236}">
                <a16:creationId xmlns:a16="http://schemas.microsoft.com/office/drawing/2014/main" id="{11CCFAD9-8C7D-384D-94D8-484760F8C848}"/>
              </a:ext>
            </a:extLst>
          </p:cNvPr>
          <p:cNvGraphicFramePr/>
          <p:nvPr>
            <p:extLst>
              <p:ext uri="{D42A27DB-BD31-4B8C-83A1-F6EECF244321}">
                <p14:modId xmlns:p14="http://schemas.microsoft.com/office/powerpoint/2010/main" val="199389545"/>
              </p:ext>
            </p:extLst>
          </p:nvPr>
        </p:nvGraphicFramePr>
        <p:xfrm>
          <a:off x="205839" y="2229178"/>
          <a:ext cx="5767450" cy="390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Up Arrow 4">
            <a:extLst>
              <a:ext uri="{FF2B5EF4-FFF2-40B4-BE49-F238E27FC236}">
                <a16:creationId xmlns:a16="http://schemas.microsoft.com/office/drawing/2014/main" id="{4C3CD7A3-FF0B-1246-A8C4-EF3E47B1282A}"/>
              </a:ext>
            </a:extLst>
          </p:cNvPr>
          <p:cNvSpPr/>
          <p:nvPr/>
        </p:nvSpPr>
        <p:spPr>
          <a:xfrm rot="16200000">
            <a:off x="5014167" y="4144979"/>
            <a:ext cx="957945" cy="824725"/>
          </a:xfrm>
          <a:prstGeom prst="curvedUpArrow">
            <a:avLst/>
          </a:prstGeom>
          <a:solidFill>
            <a:srgbClr val="FF0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Curved Up Arrow 5">
            <a:extLst>
              <a:ext uri="{FF2B5EF4-FFF2-40B4-BE49-F238E27FC236}">
                <a16:creationId xmlns:a16="http://schemas.microsoft.com/office/drawing/2014/main" id="{08D08EED-3C79-FF4C-ADA0-FD2531615988}"/>
              </a:ext>
            </a:extLst>
          </p:cNvPr>
          <p:cNvSpPr/>
          <p:nvPr/>
        </p:nvSpPr>
        <p:spPr>
          <a:xfrm rot="16200000">
            <a:off x="5087904" y="3076043"/>
            <a:ext cx="816134" cy="819061"/>
          </a:xfrm>
          <a:prstGeom prst="curvedUpArrow">
            <a:avLst/>
          </a:prstGeom>
          <a:solidFill>
            <a:srgbClr val="FF0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TextBox 7">
            <a:extLst>
              <a:ext uri="{FF2B5EF4-FFF2-40B4-BE49-F238E27FC236}">
                <a16:creationId xmlns:a16="http://schemas.microsoft.com/office/drawing/2014/main" id="{C4A5D6B2-E0BA-46B5-8825-0B40D390918B}"/>
              </a:ext>
            </a:extLst>
          </p:cNvPr>
          <p:cNvSpPr txBox="1"/>
          <p:nvPr/>
        </p:nvSpPr>
        <p:spPr>
          <a:xfrm>
            <a:off x="990599" y="1137123"/>
            <a:ext cx="10239375" cy="461665"/>
          </a:xfrm>
          <a:prstGeom prst="rect">
            <a:avLst/>
          </a:prstGeom>
          <a:noFill/>
        </p:spPr>
        <p:txBody>
          <a:bodyPr wrap="square" rtlCol="0">
            <a:spAutoFit/>
          </a:bodyPr>
          <a:lstStyle/>
          <a:p>
            <a:pPr algn="ctr"/>
            <a:r>
              <a:rPr lang="en-CA" sz="2400" b="1" i="1" dirty="0"/>
              <a:t>The main policy to deal with alleged breaches of preventative policies</a:t>
            </a:r>
          </a:p>
        </p:txBody>
      </p:sp>
    </p:spTree>
    <p:extLst>
      <p:ext uri="{BB962C8B-B14F-4D97-AF65-F5344CB8AC3E}">
        <p14:creationId xmlns:p14="http://schemas.microsoft.com/office/powerpoint/2010/main" val="266666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C03B79-8D59-43E1-8C9A-F9705597BD47}" type="slidenum">
              <a:rPr lang="en-CA" smtClean="0"/>
              <a:t>3</a:t>
            </a:fld>
            <a:endParaRPr lang="en-CA"/>
          </a:p>
        </p:txBody>
      </p:sp>
      <p:graphicFrame>
        <p:nvGraphicFramePr>
          <p:cNvPr id="4" name="Diagram 3"/>
          <p:cNvGraphicFramePr/>
          <p:nvPr/>
        </p:nvGraphicFramePr>
        <p:xfrm>
          <a:off x="1457739" y="371062"/>
          <a:ext cx="8841794"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43B9C27-E99E-8947-ACA1-214FF8DA712B}"/>
              </a:ext>
            </a:extLst>
          </p:cNvPr>
          <p:cNvSpPr txBox="1"/>
          <p:nvPr/>
        </p:nvSpPr>
        <p:spPr>
          <a:xfrm>
            <a:off x="8061933" y="488266"/>
            <a:ext cx="3300904" cy="707886"/>
          </a:xfrm>
          <a:prstGeom prst="rect">
            <a:avLst/>
          </a:prstGeom>
          <a:noFill/>
        </p:spPr>
        <p:txBody>
          <a:bodyPr wrap="none" rtlCol="0">
            <a:spAutoFit/>
          </a:bodyPr>
          <a:lstStyle/>
          <a:p>
            <a:r>
              <a:rPr lang="en-CA" sz="4000" b="1" dirty="0">
                <a:solidFill>
                  <a:srgbClr val="FF0000"/>
                </a:solidFill>
              </a:rPr>
              <a:t>HARMONIOUS</a:t>
            </a:r>
          </a:p>
        </p:txBody>
      </p:sp>
    </p:spTree>
    <p:extLst>
      <p:ext uri="{BB962C8B-B14F-4D97-AF65-F5344CB8AC3E}">
        <p14:creationId xmlns:p14="http://schemas.microsoft.com/office/powerpoint/2010/main" val="240989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39" y="121460"/>
            <a:ext cx="11780322" cy="1015663"/>
          </a:xfrm>
          <a:prstGeom prst="rect">
            <a:avLst/>
          </a:prstGeom>
          <a:noFill/>
        </p:spPr>
        <p:txBody>
          <a:bodyPr wrap="square" rtlCol="0">
            <a:spAutoFit/>
          </a:bodyPr>
          <a:lstStyle/>
          <a:p>
            <a:pPr algn="ctr"/>
            <a:r>
              <a:rPr lang="en-CA" sz="6000" dirty="0">
                <a:solidFill>
                  <a:srgbClr val="FF0000"/>
                </a:solidFill>
              </a:rPr>
              <a:t>Discipline &amp; Complaints</a:t>
            </a:r>
          </a:p>
        </p:txBody>
      </p:sp>
      <p:sp>
        <p:nvSpPr>
          <p:cNvPr id="3" name="TextBox 2"/>
          <p:cNvSpPr txBox="1"/>
          <p:nvPr/>
        </p:nvSpPr>
        <p:spPr>
          <a:xfrm>
            <a:off x="622906" y="1540883"/>
            <a:ext cx="10946188" cy="4401205"/>
          </a:xfrm>
          <a:prstGeom prst="rect">
            <a:avLst/>
          </a:prstGeom>
          <a:noFill/>
        </p:spPr>
        <p:txBody>
          <a:bodyPr wrap="square" rtlCol="0">
            <a:spAutoFit/>
          </a:bodyPr>
          <a:lstStyle/>
          <a:p>
            <a:r>
              <a:rPr lang="en-CA" sz="2800" dirty="0"/>
              <a:t>Policy outlines detailed process</a:t>
            </a:r>
          </a:p>
          <a:p>
            <a:endParaRPr lang="en-CA" sz="2800" dirty="0"/>
          </a:p>
          <a:p>
            <a:r>
              <a:rPr lang="en-CA" sz="2800" dirty="0"/>
              <a:t>Independent Third Party  – Triage for validity &amp; responsibility for managing</a:t>
            </a:r>
          </a:p>
          <a:p>
            <a:endParaRPr lang="en-CA" sz="2800" dirty="0"/>
          </a:p>
          <a:p>
            <a:r>
              <a:rPr lang="en-CA" sz="2800" dirty="0"/>
              <a:t>14 days to report a complaint in writing to ITP</a:t>
            </a:r>
          </a:p>
          <a:p>
            <a:pPr lvl="0"/>
            <a:endParaRPr lang="en-CA" sz="2800" dirty="0"/>
          </a:p>
          <a:p>
            <a:pPr lvl="0"/>
            <a:r>
              <a:rPr lang="en-CA" sz="2800" dirty="0"/>
              <a:t>Systematic ladder to complaint management: </a:t>
            </a:r>
          </a:p>
          <a:p>
            <a:pPr lvl="0"/>
            <a:r>
              <a:rPr lang="en-CA" sz="2800" dirty="0"/>
              <a:t>					provides support provincially &amp; nationally</a:t>
            </a:r>
          </a:p>
          <a:p>
            <a:pPr lvl="0"/>
            <a:endParaRPr lang="en-CA" sz="2800" dirty="0"/>
          </a:p>
          <a:p>
            <a:pPr lvl="0"/>
            <a:r>
              <a:rPr lang="en-CA" sz="2800" dirty="0"/>
              <a:t>Important to know &amp; respect – Confidentiality &amp; privacy systems in place</a:t>
            </a:r>
          </a:p>
        </p:txBody>
      </p:sp>
    </p:spTree>
    <p:extLst>
      <p:ext uri="{BB962C8B-B14F-4D97-AF65-F5344CB8AC3E}">
        <p14:creationId xmlns:p14="http://schemas.microsoft.com/office/powerpoint/2010/main" val="2603134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852" y="168962"/>
            <a:ext cx="7020296" cy="923330"/>
          </a:xfrm>
          <a:prstGeom prst="rect">
            <a:avLst/>
          </a:prstGeom>
          <a:noFill/>
        </p:spPr>
        <p:txBody>
          <a:bodyPr wrap="square" rtlCol="0">
            <a:spAutoFit/>
          </a:bodyPr>
          <a:lstStyle/>
          <a:p>
            <a:pPr algn="ctr"/>
            <a:r>
              <a:rPr lang="en-CA" sz="5400" dirty="0">
                <a:solidFill>
                  <a:srgbClr val="FF0000"/>
                </a:solidFill>
              </a:rPr>
              <a:t>Investigations Process</a:t>
            </a:r>
          </a:p>
        </p:txBody>
      </p:sp>
      <p:sp>
        <p:nvSpPr>
          <p:cNvPr id="3" name="TextBox 2"/>
          <p:cNvSpPr txBox="1"/>
          <p:nvPr/>
        </p:nvSpPr>
        <p:spPr>
          <a:xfrm>
            <a:off x="622906" y="1780052"/>
            <a:ext cx="10946188" cy="3108543"/>
          </a:xfrm>
          <a:prstGeom prst="rect">
            <a:avLst/>
          </a:prstGeom>
          <a:noFill/>
        </p:spPr>
        <p:txBody>
          <a:bodyPr wrap="square" rtlCol="0">
            <a:spAutoFit/>
          </a:bodyPr>
          <a:lstStyle/>
          <a:p>
            <a:pPr algn="ctr"/>
            <a:r>
              <a:rPr lang="en-CA" sz="2800" dirty="0"/>
              <a:t>Investigations conducted when Independent Third Party determines there is a need for an independent investigation </a:t>
            </a:r>
          </a:p>
          <a:p>
            <a:pPr algn="ctr"/>
            <a:endParaRPr lang="en-CA" sz="2800" dirty="0"/>
          </a:p>
          <a:p>
            <a:pPr algn="ctr"/>
            <a:r>
              <a:rPr lang="en-CA" sz="2800" dirty="0"/>
              <a:t>ITP will appoint an investigator</a:t>
            </a:r>
          </a:p>
          <a:p>
            <a:pPr algn="ctr"/>
            <a:r>
              <a:rPr lang="en-CA" sz="2800" dirty="0"/>
              <a:t>Independent investigator with training/experience</a:t>
            </a:r>
          </a:p>
          <a:p>
            <a:pPr algn="ctr"/>
            <a:r>
              <a:rPr lang="en-CA" sz="2800" dirty="0"/>
              <a:t>Report goes back to ITP who then proceeds based on report</a:t>
            </a:r>
          </a:p>
          <a:p>
            <a:pPr algn="ctr"/>
            <a:endParaRPr lang="en-CA" sz="2800" dirty="0"/>
          </a:p>
        </p:txBody>
      </p:sp>
    </p:spTree>
    <p:extLst>
      <p:ext uri="{BB962C8B-B14F-4D97-AF65-F5344CB8AC3E}">
        <p14:creationId xmlns:p14="http://schemas.microsoft.com/office/powerpoint/2010/main" val="2738780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1C21B-1DEE-F349-8560-CE49A41FC0D2}"/>
              </a:ext>
            </a:extLst>
          </p:cNvPr>
          <p:cNvSpPr txBox="1"/>
          <p:nvPr/>
        </p:nvSpPr>
        <p:spPr>
          <a:xfrm>
            <a:off x="490330" y="120402"/>
            <a:ext cx="11211340" cy="6124754"/>
          </a:xfrm>
          <a:prstGeom prst="rect">
            <a:avLst/>
          </a:prstGeom>
          <a:noFill/>
        </p:spPr>
        <p:txBody>
          <a:bodyPr wrap="square">
            <a:spAutoFit/>
          </a:bodyPr>
          <a:lstStyle/>
          <a:p>
            <a:pPr algn="ctr"/>
            <a:r>
              <a:rPr lang="en-CA" sz="3200" b="1" dirty="0">
                <a:solidFill>
                  <a:srgbClr val="FF0000"/>
                </a:solidFill>
              </a:rPr>
              <a:t>INDEPENDENCE IS KEY</a:t>
            </a:r>
            <a:endParaRPr lang="en-CA" sz="3200" dirty="0">
              <a:solidFill>
                <a:srgbClr val="FF0000"/>
              </a:solidFill>
            </a:endParaRPr>
          </a:p>
          <a:p>
            <a:endParaRPr lang="en-CA" sz="2400" dirty="0"/>
          </a:p>
          <a:p>
            <a:r>
              <a:rPr lang="en-CA" sz="2800" dirty="0"/>
              <a:t>At all levels ensuring the process is independent from staff and Directors is important to future scrutinization</a:t>
            </a:r>
          </a:p>
          <a:p>
            <a:endParaRPr lang="en-CA" sz="2800" dirty="0"/>
          </a:p>
          <a:p>
            <a:r>
              <a:rPr lang="en-CA" sz="2800" b="1" dirty="0"/>
              <a:t>Reporting &amp; Triaging</a:t>
            </a:r>
          </a:p>
          <a:p>
            <a:r>
              <a:rPr lang="en-CA" sz="2800" dirty="0"/>
              <a:t>Easy to report concerns, let professional determination seriousness of reported complaint.</a:t>
            </a:r>
          </a:p>
          <a:p>
            <a:endParaRPr lang="en-CA" sz="2800" dirty="0"/>
          </a:p>
          <a:p>
            <a:endParaRPr lang="en-CA" sz="2800" b="1" dirty="0"/>
          </a:p>
          <a:p>
            <a:r>
              <a:rPr lang="en-CA" sz="2800" b="1" dirty="0">
                <a:solidFill>
                  <a:srgbClr val="FF0000"/>
                </a:solidFill>
              </a:rPr>
              <a:t>Resolution</a:t>
            </a:r>
            <a:r>
              <a:rPr lang="en-CA" sz="2800" b="1" dirty="0"/>
              <a:t> </a:t>
            </a:r>
          </a:p>
          <a:p>
            <a:r>
              <a:rPr lang="en-CA" sz="2800" dirty="0"/>
              <a:t>Need a case manager and a mechanism outside of Staff/Board</a:t>
            </a:r>
          </a:p>
          <a:p>
            <a:endParaRPr lang="en-CA" sz="2800" dirty="0"/>
          </a:p>
          <a:p>
            <a:pPr algn="ctr"/>
            <a:r>
              <a:rPr lang="en-CA" sz="2800" i="1" dirty="0">
                <a:solidFill>
                  <a:srgbClr val="FF0000"/>
                </a:solidFill>
              </a:rPr>
              <a:t>Ensure No Conflict of Interest</a:t>
            </a:r>
          </a:p>
        </p:txBody>
      </p:sp>
    </p:spTree>
    <p:extLst>
      <p:ext uri="{BB962C8B-B14F-4D97-AF65-F5344CB8AC3E}">
        <p14:creationId xmlns:p14="http://schemas.microsoft.com/office/powerpoint/2010/main" val="950269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19E791-31F0-AB47-85F6-C3CBE297F6ED}"/>
              </a:ext>
            </a:extLst>
          </p:cNvPr>
          <p:cNvSpPr txBox="1"/>
          <p:nvPr/>
        </p:nvSpPr>
        <p:spPr>
          <a:xfrm>
            <a:off x="203452" y="6108148"/>
            <a:ext cx="7758799" cy="523220"/>
          </a:xfrm>
          <a:prstGeom prst="rect">
            <a:avLst/>
          </a:prstGeom>
          <a:noFill/>
          <a:ln>
            <a:solidFill>
              <a:schemeClr val="tx1"/>
            </a:solidFill>
          </a:ln>
        </p:spPr>
        <p:txBody>
          <a:bodyPr wrap="square" rtlCol="0">
            <a:spAutoFit/>
          </a:bodyPr>
          <a:lstStyle/>
          <a:p>
            <a:pPr marL="115200" algn="ctr"/>
            <a:r>
              <a:rPr lang="en-CA" sz="2800" dirty="0"/>
              <a:t>Independence Third Party (ITP) is KEY at all levels</a:t>
            </a:r>
          </a:p>
        </p:txBody>
      </p:sp>
      <p:sp>
        <p:nvSpPr>
          <p:cNvPr id="7" name="TextBox 6">
            <a:extLst>
              <a:ext uri="{FF2B5EF4-FFF2-40B4-BE49-F238E27FC236}">
                <a16:creationId xmlns:a16="http://schemas.microsoft.com/office/drawing/2014/main" id="{9875A8FC-170B-5440-B166-FB5EEEA37E65}"/>
              </a:ext>
            </a:extLst>
          </p:cNvPr>
          <p:cNvSpPr txBox="1"/>
          <p:nvPr/>
        </p:nvSpPr>
        <p:spPr>
          <a:xfrm>
            <a:off x="-125547" y="177327"/>
            <a:ext cx="9190034" cy="769441"/>
          </a:xfrm>
          <a:prstGeom prst="rect">
            <a:avLst/>
          </a:prstGeom>
          <a:noFill/>
        </p:spPr>
        <p:txBody>
          <a:bodyPr wrap="square" rtlCol="0">
            <a:spAutoFit/>
          </a:bodyPr>
          <a:lstStyle/>
          <a:p>
            <a:pPr algn="ctr"/>
            <a:r>
              <a:rPr lang="en-US" sz="4400" b="1" dirty="0">
                <a:solidFill>
                  <a:srgbClr val="FF0000"/>
                </a:solidFill>
              </a:rPr>
              <a:t>ALL CONCERNS - REPORT ONLY TO:</a:t>
            </a:r>
          </a:p>
        </p:txBody>
      </p:sp>
      <p:pic>
        <p:nvPicPr>
          <p:cNvPr id="14" name="Picture 13">
            <a:extLst>
              <a:ext uri="{FF2B5EF4-FFF2-40B4-BE49-F238E27FC236}">
                <a16:creationId xmlns:a16="http://schemas.microsoft.com/office/drawing/2014/main" id="{00092263-6027-6AE1-B107-62A464DA90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084" y="809945"/>
            <a:ext cx="10857832" cy="5238110"/>
          </a:xfrm>
          <a:prstGeom prst="rect">
            <a:avLst/>
          </a:prstGeom>
        </p:spPr>
      </p:pic>
      <p:pic>
        <p:nvPicPr>
          <p:cNvPr id="3" name="Picture 2">
            <a:extLst>
              <a:ext uri="{FF2B5EF4-FFF2-40B4-BE49-F238E27FC236}">
                <a16:creationId xmlns:a16="http://schemas.microsoft.com/office/drawing/2014/main" id="{7AF5C951-F555-70B9-FD9C-699A390DCC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3803" y="5103935"/>
            <a:ext cx="2544745" cy="1641639"/>
          </a:xfrm>
          <a:prstGeom prst="rect">
            <a:avLst/>
          </a:prstGeom>
        </p:spPr>
      </p:pic>
    </p:spTree>
    <p:extLst>
      <p:ext uri="{BB962C8B-B14F-4D97-AF65-F5344CB8AC3E}">
        <p14:creationId xmlns:p14="http://schemas.microsoft.com/office/powerpoint/2010/main" val="3990744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2F1DE-97BC-F350-925E-9713792BEDC4}"/>
              </a:ext>
            </a:extLst>
          </p:cNvPr>
          <p:cNvSpPr txBox="1"/>
          <p:nvPr/>
        </p:nvSpPr>
        <p:spPr>
          <a:xfrm>
            <a:off x="187981" y="98854"/>
            <a:ext cx="11058917" cy="6401753"/>
          </a:xfrm>
          <a:prstGeom prst="rect">
            <a:avLst/>
          </a:prstGeom>
          <a:noFill/>
        </p:spPr>
        <p:txBody>
          <a:bodyPr wrap="square">
            <a:spAutoFit/>
          </a:bodyPr>
          <a:lstStyle/>
          <a:p>
            <a:pPr algn="ctr"/>
            <a:r>
              <a:rPr lang="en-CA" sz="3600" b="1" dirty="0">
                <a:solidFill>
                  <a:srgbClr val="FF0000"/>
                </a:solidFill>
              </a:rPr>
              <a:t>WHO’S WHO’S</a:t>
            </a:r>
            <a:endParaRPr lang="en-CA" sz="3600" dirty="0">
              <a:solidFill>
                <a:srgbClr val="FF0000"/>
              </a:solidFill>
            </a:endParaRPr>
          </a:p>
          <a:p>
            <a:pPr algn="ctr"/>
            <a:endParaRPr lang="en-CA" sz="2000" dirty="0">
              <a:cs typeface="Arial" pitchFamily="34" charset="0"/>
            </a:endParaRPr>
          </a:p>
          <a:p>
            <a:r>
              <a:rPr lang="en-CA" sz="2800" b="1" dirty="0">
                <a:cs typeface="Arial" pitchFamily="34" charset="0"/>
              </a:rPr>
              <a:t>Sport Dispute Resolution Centre Canada (SDRCC)</a:t>
            </a:r>
            <a:endParaRPr lang="en-CA" dirty="0">
              <a:cs typeface="Arial" pitchFamily="34" charset="0"/>
            </a:endParaRPr>
          </a:p>
          <a:p>
            <a:r>
              <a:rPr lang="en-CA" sz="2800" b="1" dirty="0">
                <a:cs typeface="Arial" pitchFamily="34" charset="0"/>
              </a:rPr>
              <a:t>Abuse Free Sport </a:t>
            </a:r>
          </a:p>
          <a:p>
            <a:pPr marL="457200" indent="-457200">
              <a:buFont typeface="Arial" panose="020B0604020202020204" pitchFamily="34" charset="0"/>
              <a:buChar char="•"/>
            </a:pPr>
            <a:r>
              <a:rPr lang="en-CA" sz="2800" dirty="0">
                <a:cs typeface="Arial" pitchFamily="34" charset="0"/>
              </a:rPr>
              <a:t>Independent program, operated by SDRCC </a:t>
            </a:r>
          </a:p>
          <a:p>
            <a:pPr marL="457200" indent="-457200">
              <a:buFont typeface="Arial" panose="020B0604020202020204" pitchFamily="34" charset="0"/>
              <a:buChar char="•"/>
            </a:pPr>
            <a:r>
              <a:rPr lang="en-CA" sz="2800" dirty="0">
                <a:cs typeface="Arial" pitchFamily="34" charset="0"/>
              </a:rPr>
              <a:t>Provides a hub for resources and tools nationally</a:t>
            </a:r>
          </a:p>
          <a:p>
            <a:pPr marL="457200" indent="-457200">
              <a:buFont typeface="Arial" panose="020B0604020202020204" pitchFamily="34" charset="0"/>
              <a:buChar char="•"/>
            </a:pPr>
            <a:r>
              <a:rPr lang="en-CA" sz="2800" dirty="0">
                <a:cs typeface="Arial" pitchFamily="34" charset="0"/>
              </a:rPr>
              <a:t>Operates the Canadian Sport Helpline </a:t>
            </a:r>
          </a:p>
          <a:p>
            <a:endParaRPr lang="en-CA" dirty="0">
              <a:cs typeface="Arial" pitchFamily="34" charset="0"/>
            </a:endParaRPr>
          </a:p>
          <a:p>
            <a:r>
              <a:rPr lang="en-CA" sz="2800" b="1" dirty="0">
                <a:cs typeface="Arial" pitchFamily="34" charset="0"/>
              </a:rPr>
              <a:t>Office of Sport Integrity Commissioner (OSIC)</a:t>
            </a:r>
          </a:p>
          <a:p>
            <a:pPr marL="457200" indent="-457200">
              <a:buFont typeface="Arial" panose="020B0604020202020204" pitchFamily="34" charset="0"/>
              <a:buChar char="•"/>
            </a:pPr>
            <a:r>
              <a:rPr lang="en-CA" sz="2800" dirty="0">
                <a:cs typeface="Arial" pitchFamily="34" charset="0"/>
              </a:rPr>
              <a:t>Independent program of SDRCC</a:t>
            </a:r>
          </a:p>
          <a:p>
            <a:pPr marL="457200" indent="-457200">
              <a:buFont typeface="Arial" panose="020B0604020202020204" pitchFamily="34" charset="0"/>
              <a:buChar char="•"/>
            </a:pPr>
            <a:r>
              <a:rPr lang="en-CA" sz="2800" dirty="0">
                <a:cs typeface="Arial" pitchFamily="34" charset="0"/>
              </a:rPr>
              <a:t>Responsible to administer UCCMS</a:t>
            </a:r>
          </a:p>
          <a:p>
            <a:pPr marL="457200" indent="-457200">
              <a:buFont typeface="Arial" panose="020B0604020202020204" pitchFamily="34" charset="0"/>
              <a:buChar char="•"/>
            </a:pPr>
            <a:r>
              <a:rPr lang="en-CA" sz="2800" dirty="0">
                <a:cs typeface="Arial" pitchFamily="34" charset="0"/>
              </a:rPr>
              <a:t>Pillar of Abuse Free Sport managing complaints</a:t>
            </a:r>
          </a:p>
          <a:p>
            <a:endParaRPr lang="en-CA" sz="2800" dirty="0">
              <a:cs typeface="Arial" pitchFamily="34" charset="0"/>
            </a:endParaRPr>
          </a:p>
          <a:p>
            <a:r>
              <a:rPr lang="en-CA" sz="2800" b="1" dirty="0">
                <a:cs typeface="Arial" pitchFamily="34" charset="0"/>
              </a:rPr>
              <a:t>ITP Sport</a:t>
            </a:r>
          </a:p>
          <a:p>
            <a:pPr marL="457200" indent="-457200">
              <a:buFont typeface="Arial" panose="020B0604020202020204" pitchFamily="34" charset="0"/>
              <a:buChar char="•"/>
            </a:pPr>
            <a:r>
              <a:rPr lang="en-CA" sz="2800" dirty="0">
                <a:cs typeface="Arial" pitchFamily="34" charset="0"/>
              </a:rPr>
              <a:t>Sail Canada’s Identified Independent Third Party Reporting Mechanism</a:t>
            </a:r>
          </a:p>
        </p:txBody>
      </p:sp>
      <p:pic>
        <p:nvPicPr>
          <p:cNvPr id="4" name="Picture 3">
            <a:extLst>
              <a:ext uri="{FF2B5EF4-FFF2-40B4-BE49-F238E27FC236}">
                <a16:creationId xmlns:a16="http://schemas.microsoft.com/office/drawing/2014/main" id="{5817C9C6-1C4F-6D9A-44E9-C9216E14C73A}"/>
              </a:ext>
            </a:extLst>
          </p:cNvPr>
          <p:cNvPicPr>
            <a:picLocks noChangeAspect="1"/>
          </p:cNvPicPr>
          <p:nvPr/>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artisticPaintStrokes/>
                    </a14:imgEffect>
                    <a14:imgEffect>
                      <a14:colorTemperature colorTemp="11200"/>
                    </a14:imgEffect>
                    <a14:imgEffect>
                      <a14:brightnessContrast bright="-40000" contrast="40000"/>
                    </a14:imgEffect>
                  </a14:imgLayer>
                </a14:imgProps>
              </a:ext>
            </a:extLst>
          </a:blip>
          <a:stretch>
            <a:fillRect/>
          </a:stretch>
        </p:blipFill>
        <p:spPr>
          <a:xfrm>
            <a:off x="8671300" y="496775"/>
            <a:ext cx="2731737" cy="1289987"/>
          </a:xfrm>
          <a:prstGeom prst="rect">
            <a:avLst/>
          </a:prstGeom>
          <a:ln>
            <a:solidFill>
              <a:schemeClr val="tx1"/>
            </a:solidFill>
          </a:ln>
        </p:spPr>
      </p:pic>
      <p:pic>
        <p:nvPicPr>
          <p:cNvPr id="8" name="Picture 7">
            <a:extLst>
              <a:ext uri="{FF2B5EF4-FFF2-40B4-BE49-F238E27FC236}">
                <a16:creationId xmlns:a16="http://schemas.microsoft.com/office/drawing/2014/main" id="{F17D142F-16A6-0F76-0AA4-9C44158046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7346" y="3166227"/>
            <a:ext cx="4726673" cy="1289987"/>
          </a:xfrm>
          <a:prstGeom prst="rect">
            <a:avLst/>
          </a:prstGeom>
          <a:ln>
            <a:solidFill>
              <a:schemeClr val="tx1"/>
            </a:solidFill>
          </a:ln>
        </p:spPr>
      </p:pic>
    </p:spTree>
    <p:extLst>
      <p:ext uri="{BB962C8B-B14F-4D97-AF65-F5344CB8AC3E}">
        <p14:creationId xmlns:p14="http://schemas.microsoft.com/office/powerpoint/2010/main" val="2529973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B25784-BC77-8447-8D56-1A000050DDE9}"/>
              </a:ext>
            </a:extLst>
          </p:cNvPr>
          <p:cNvSpPr txBox="1"/>
          <p:nvPr/>
        </p:nvSpPr>
        <p:spPr>
          <a:xfrm>
            <a:off x="4082120" y="344935"/>
            <a:ext cx="6433479" cy="461665"/>
          </a:xfrm>
          <a:prstGeom prst="rect">
            <a:avLst/>
          </a:prstGeom>
          <a:noFill/>
        </p:spPr>
        <p:txBody>
          <a:bodyPr wrap="square" rtlCol="0">
            <a:spAutoFit/>
          </a:bodyPr>
          <a:lstStyle/>
          <a:p>
            <a:pPr algn="ctr"/>
            <a:r>
              <a:rPr lang="en-US" sz="2400" dirty="0"/>
              <a:t>Independent Third-Party Reporting Process</a:t>
            </a:r>
          </a:p>
        </p:txBody>
      </p:sp>
      <p:graphicFrame>
        <p:nvGraphicFramePr>
          <p:cNvPr id="4" name="Diagram 3">
            <a:extLst>
              <a:ext uri="{FF2B5EF4-FFF2-40B4-BE49-F238E27FC236}">
                <a16:creationId xmlns:a16="http://schemas.microsoft.com/office/drawing/2014/main" id="{4B16C830-295A-BC49-AA8F-528F6E3EC931}"/>
              </a:ext>
            </a:extLst>
          </p:cNvPr>
          <p:cNvGraphicFramePr/>
          <p:nvPr>
            <p:extLst>
              <p:ext uri="{D42A27DB-BD31-4B8C-83A1-F6EECF244321}">
                <p14:modId xmlns:p14="http://schemas.microsoft.com/office/powerpoint/2010/main" val="1139489813"/>
              </p:ext>
            </p:extLst>
          </p:nvPr>
        </p:nvGraphicFramePr>
        <p:xfrm>
          <a:off x="156755" y="130629"/>
          <a:ext cx="11874136" cy="6609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3407AF33-C428-3141-95B2-86994B6E6C09}"/>
              </a:ext>
            </a:extLst>
          </p:cNvPr>
          <p:cNvCxnSpPr>
            <a:cxnSpLocks/>
          </p:cNvCxnSpPr>
          <p:nvPr/>
        </p:nvCxnSpPr>
        <p:spPr>
          <a:xfrm>
            <a:off x="1261694" y="4616876"/>
            <a:ext cx="352712" cy="105018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8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80C2C-E9FB-C2EF-58FB-F3FC4EB6AC41}"/>
              </a:ext>
            </a:extLst>
          </p:cNvPr>
          <p:cNvSpPr txBox="1"/>
          <p:nvPr/>
        </p:nvSpPr>
        <p:spPr>
          <a:xfrm>
            <a:off x="1803912" y="175660"/>
            <a:ext cx="8584175" cy="769441"/>
          </a:xfrm>
          <a:prstGeom prst="rect">
            <a:avLst/>
          </a:prstGeom>
          <a:noFill/>
        </p:spPr>
        <p:txBody>
          <a:bodyPr wrap="square" rtlCol="0">
            <a:spAutoFit/>
          </a:bodyPr>
          <a:lstStyle/>
          <a:p>
            <a:pPr algn="ctr"/>
            <a:r>
              <a:rPr lang="en-US" sz="4400" b="1" dirty="0">
                <a:solidFill>
                  <a:srgbClr val="FF0000"/>
                </a:solidFill>
              </a:rPr>
              <a:t>Who are UCCMS Participants? </a:t>
            </a:r>
          </a:p>
        </p:txBody>
      </p:sp>
      <p:sp>
        <p:nvSpPr>
          <p:cNvPr id="3" name="Content Placeholder 1">
            <a:extLst>
              <a:ext uri="{FF2B5EF4-FFF2-40B4-BE49-F238E27FC236}">
                <a16:creationId xmlns:a16="http://schemas.microsoft.com/office/drawing/2014/main" id="{7590E023-DFDE-1D03-4ED8-D2620367F0FC}"/>
              </a:ext>
            </a:extLst>
          </p:cNvPr>
          <p:cNvSpPr txBox="1">
            <a:spLocks/>
          </p:cNvSpPr>
          <p:nvPr/>
        </p:nvSpPr>
        <p:spPr>
          <a:xfrm>
            <a:off x="644408" y="945101"/>
            <a:ext cx="11164439" cy="55251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97"/>
              </a:spcBef>
            </a:pPr>
            <a:r>
              <a:rPr lang="en-US" sz="2400" dirty="0"/>
              <a:t>All registered Coaches/Instructors</a:t>
            </a:r>
          </a:p>
          <a:p>
            <a:pPr>
              <a:spcBef>
                <a:spcPts val="297"/>
              </a:spcBef>
            </a:pPr>
            <a:r>
              <a:rPr lang="en-US" sz="2400" dirty="0"/>
              <a:t>All registered Officials </a:t>
            </a:r>
          </a:p>
          <a:p>
            <a:pPr>
              <a:spcBef>
                <a:spcPts val="297"/>
              </a:spcBef>
            </a:pPr>
            <a:endParaRPr lang="en-CA" sz="2400" dirty="0"/>
          </a:p>
          <a:p>
            <a:pPr>
              <a:spcBef>
                <a:spcPts val="297"/>
              </a:spcBef>
            </a:pPr>
            <a:r>
              <a:rPr lang="en-CA" sz="2400" dirty="0"/>
              <a:t>All National Team Athletes and Athlete Support Personnel</a:t>
            </a:r>
          </a:p>
          <a:p>
            <a:pPr>
              <a:spcBef>
                <a:spcPts val="297"/>
              </a:spcBef>
            </a:pPr>
            <a:r>
              <a:rPr lang="en-CA" sz="2400" dirty="0"/>
              <a:t>Sail Canada Board, staff, and volunteers</a:t>
            </a:r>
          </a:p>
          <a:p>
            <a:pPr>
              <a:spcBef>
                <a:spcPts val="297"/>
              </a:spcBef>
            </a:pPr>
            <a:endParaRPr lang="en-US" sz="2400" dirty="0"/>
          </a:p>
          <a:p>
            <a:pPr>
              <a:spcBef>
                <a:spcPts val="297"/>
              </a:spcBef>
            </a:pPr>
            <a:r>
              <a:rPr lang="en-US" sz="2400" dirty="0"/>
              <a:t>For the time period they are attending the event only– Athletes at National Training Camps or National Championships</a:t>
            </a:r>
          </a:p>
          <a:p>
            <a:pPr>
              <a:spcBef>
                <a:spcPts val="297"/>
              </a:spcBef>
            </a:pPr>
            <a:endParaRPr lang="en-US" sz="2400" dirty="0"/>
          </a:p>
          <a:p>
            <a:pPr>
              <a:spcBef>
                <a:spcPts val="297"/>
              </a:spcBef>
            </a:pPr>
            <a:endParaRPr lang="en-US" sz="2400" dirty="0"/>
          </a:p>
          <a:p>
            <a:pPr marL="0" indent="0">
              <a:spcBef>
                <a:spcPts val="297"/>
              </a:spcBef>
              <a:buNone/>
            </a:pPr>
            <a:r>
              <a:rPr lang="en-US" sz="3600" dirty="0">
                <a:solidFill>
                  <a:srgbClr val="FF0000"/>
                </a:solidFill>
              </a:rPr>
              <a:t>WHAT THIS MEANS</a:t>
            </a:r>
          </a:p>
          <a:p>
            <a:pPr>
              <a:spcBef>
                <a:spcPts val="297"/>
              </a:spcBef>
            </a:pPr>
            <a:r>
              <a:rPr lang="en-US" sz="2400" dirty="0"/>
              <a:t>OSIC will manage any UCCMS related alleged breaches that involves one of the above people as the respondent to the complaint.</a:t>
            </a:r>
          </a:p>
        </p:txBody>
      </p:sp>
    </p:spTree>
    <p:extLst>
      <p:ext uri="{BB962C8B-B14F-4D97-AF65-F5344CB8AC3E}">
        <p14:creationId xmlns:p14="http://schemas.microsoft.com/office/powerpoint/2010/main" val="1974569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16" y="134122"/>
            <a:ext cx="11530515" cy="769441"/>
          </a:xfrm>
          <a:prstGeom prst="rect">
            <a:avLst/>
          </a:prstGeom>
        </p:spPr>
        <p:txBody>
          <a:bodyPr wrap="square">
            <a:spAutoFit/>
          </a:bodyPr>
          <a:lstStyle/>
          <a:p>
            <a:pPr algn="ctr">
              <a:spcAft>
                <a:spcPts val="0"/>
              </a:spcAft>
            </a:pPr>
            <a:r>
              <a:rPr lang="en-US" sz="4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Discipline &amp; Complaints FAQ</a:t>
            </a:r>
            <a:endParaRPr lang="en-CA" sz="4400" dirty="0">
              <a:solidFill>
                <a:srgbClr val="FF0000"/>
              </a:solidFill>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70916" y="1561219"/>
            <a:ext cx="11035284" cy="70788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0"/>
              </a:spcAft>
            </a:pPr>
            <a:endParaRPr lang="en-CA" sz="20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406363" y="1214678"/>
            <a:ext cx="11379273" cy="5509200"/>
          </a:xfrm>
          <a:prstGeom prst="rect">
            <a:avLst/>
          </a:prstGeom>
          <a:noFill/>
        </p:spPr>
        <p:txBody>
          <a:bodyPr wrap="square" rtlCol="0">
            <a:spAutoFit/>
          </a:bodyPr>
          <a:lstStyle/>
          <a:p>
            <a:r>
              <a:rPr lang="en-CA" sz="2800" dirty="0"/>
              <a:t>How does one reach Independent Third Party ?</a:t>
            </a:r>
          </a:p>
          <a:p>
            <a:pPr marL="285750" indent="-285750">
              <a:buFont typeface="Arial" panose="020B0604020202020204" pitchFamily="34" charset="0"/>
              <a:buChar char="•"/>
            </a:pPr>
            <a:r>
              <a:rPr lang="en-CA" sz="2400" dirty="0"/>
              <a:t>The contact information is available on the Sail Canada website,  the PSA’s website and it should be posted on your website with your policies </a:t>
            </a:r>
          </a:p>
          <a:p>
            <a:pPr marL="285750" indent="-285750">
              <a:buFont typeface="Arial" panose="020B0604020202020204" pitchFamily="34" charset="0"/>
              <a:buChar char="•"/>
            </a:pPr>
            <a:r>
              <a:rPr lang="en-CA" sz="2400" dirty="0"/>
              <a:t>There will be a poster downloadable from Sail Canada website also it will be sent to Safe Sport Leads to post around your club, boat, etc.</a:t>
            </a:r>
          </a:p>
          <a:p>
            <a:pPr marL="285750" indent="-285750">
              <a:buFont typeface="Arial" panose="020B0604020202020204" pitchFamily="34" charset="0"/>
              <a:buChar char="•"/>
            </a:pPr>
            <a:r>
              <a:rPr lang="en-CA" sz="2400" dirty="0"/>
              <a:t>Support is available 24/7 via email or phone</a:t>
            </a:r>
          </a:p>
          <a:p>
            <a:endParaRPr lang="en-CA" sz="1400" dirty="0"/>
          </a:p>
          <a:p>
            <a:endParaRPr lang="en-CA" sz="1100" dirty="0"/>
          </a:p>
          <a:p>
            <a:endParaRPr lang="en-CA" sz="1100" dirty="0"/>
          </a:p>
          <a:p>
            <a:r>
              <a:rPr lang="en-CA" sz="2800" dirty="0"/>
              <a:t>What happens while we wait for a complaint to be resolved? </a:t>
            </a:r>
          </a:p>
          <a:p>
            <a:pPr marL="285750" indent="-285750">
              <a:buFont typeface="Arial" panose="020B0604020202020204" pitchFamily="34" charset="0"/>
              <a:buChar char="•"/>
            </a:pPr>
            <a:r>
              <a:rPr lang="en-CA" sz="2400" dirty="0"/>
              <a:t>See the provisional suspension section of policy</a:t>
            </a:r>
          </a:p>
          <a:p>
            <a:pPr marL="285750" indent="-285750">
              <a:buFont typeface="Arial" panose="020B0604020202020204" pitchFamily="34" charset="0"/>
              <a:buChar char="•"/>
            </a:pPr>
            <a:r>
              <a:rPr lang="en-CA" sz="2400" dirty="0"/>
              <a:t>Every situation is different, but this process doesn’t change from what you would do now</a:t>
            </a:r>
          </a:p>
          <a:p>
            <a:pPr marL="285750" indent="-285750">
              <a:buFont typeface="Arial" panose="020B0604020202020204" pitchFamily="34" charset="0"/>
              <a:buChar char="•"/>
            </a:pPr>
            <a:r>
              <a:rPr lang="en-CA" sz="2400" dirty="0"/>
              <a:t>Reasonable accommodations for alternate situations during all phases of investigation for all parties if suitable to situation – minors vs majors, type of situation</a:t>
            </a:r>
          </a:p>
          <a:p>
            <a:endParaRPr lang="en-US" sz="2000" dirty="0"/>
          </a:p>
        </p:txBody>
      </p:sp>
    </p:spTree>
    <p:extLst>
      <p:ext uri="{BB962C8B-B14F-4D97-AF65-F5344CB8AC3E}">
        <p14:creationId xmlns:p14="http://schemas.microsoft.com/office/powerpoint/2010/main" val="1004025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39" y="0"/>
            <a:ext cx="11780322" cy="1015663"/>
          </a:xfrm>
          <a:prstGeom prst="rect">
            <a:avLst/>
          </a:prstGeom>
          <a:noFill/>
        </p:spPr>
        <p:txBody>
          <a:bodyPr wrap="square" rtlCol="0">
            <a:spAutoFit/>
          </a:bodyPr>
          <a:lstStyle/>
          <a:p>
            <a:pPr algn="ctr"/>
            <a:r>
              <a:rPr lang="en-CA" sz="6000" b="1" dirty="0">
                <a:solidFill>
                  <a:srgbClr val="FF0000"/>
                </a:solidFill>
                <a:latin typeface="+mj-lt"/>
              </a:rPr>
              <a:t>Appeal Policy</a:t>
            </a:r>
          </a:p>
        </p:txBody>
      </p:sp>
      <p:sp>
        <p:nvSpPr>
          <p:cNvPr id="8" name="TextBox 7">
            <a:extLst>
              <a:ext uri="{FF2B5EF4-FFF2-40B4-BE49-F238E27FC236}">
                <a16:creationId xmlns:a16="http://schemas.microsoft.com/office/drawing/2014/main" id="{C4A5D6B2-E0BA-46B5-8825-0B40D390918B}"/>
              </a:ext>
            </a:extLst>
          </p:cNvPr>
          <p:cNvSpPr txBox="1"/>
          <p:nvPr/>
        </p:nvSpPr>
        <p:spPr>
          <a:xfrm>
            <a:off x="976312" y="1076393"/>
            <a:ext cx="10239375" cy="461665"/>
          </a:xfrm>
          <a:prstGeom prst="rect">
            <a:avLst/>
          </a:prstGeom>
          <a:noFill/>
        </p:spPr>
        <p:txBody>
          <a:bodyPr wrap="square" rtlCol="0">
            <a:spAutoFit/>
          </a:bodyPr>
          <a:lstStyle/>
          <a:p>
            <a:pPr algn="ctr"/>
            <a:r>
              <a:rPr lang="en-CA" sz="2400" b="1" i="1" dirty="0"/>
              <a:t>The process to appeal decisions related to policies.</a:t>
            </a:r>
          </a:p>
        </p:txBody>
      </p:sp>
      <p:sp>
        <p:nvSpPr>
          <p:cNvPr id="7" name="TextBox 6">
            <a:extLst>
              <a:ext uri="{FF2B5EF4-FFF2-40B4-BE49-F238E27FC236}">
                <a16:creationId xmlns:a16="http://schemas.microsoft.com/office/drawing/2014/main" id="{2DBAA8A5-F57B-40A7-BAD0-04A05BEA724F}"/>
              </a:ext>
            </a:extLst>
          </p:cNvPr>
          <p:cNvSpPr txBox="1"/>
          <p:nvPr/>
        </p:nvSpPr>
        <p:spPr>
          <a:xfrm>
            <a:off x="464949" y="1598788"/>
            <a:ext cx="11375756" cy="5016758"/>
          </a:xfrm>
          <a:prstGeom prst="rect">
            <a:avLst/>
          </a:prstGeom>
          <a:noFill/>
        </p:spPr>
        <p:txBody>
          <a:bodyPr wrap="square" rtlCol="0">
            <a:spAutoFit/>
          </a:bodyPr>
          <a:lstStyle/>
          <a:p>
            <a:pPr marL="457200" indent="-457200">
              <a:buFont typeface="Arial" panose="020B0604020202020204" pitchFamily="34" charset="0"/>
              <a:buChar char="•"/>
            </a:pPr>
            <a:r>
              <a:rPr lang="en-CA" sz="3200" dirty="0"/>
              <a:t>Provides individuals with a fair, affordable, and expedient appeal process for those who have been affected by a decision taken by your club that concerns:</a:t>
            </a:r>
          </a:p>
          <a:p>
            <a:pPr marL="742950" lvl="1" indent="-285750">
              <a:buFont typeface="Arial" panose="020B0604020202020204" pitchFamily="34" charset="0"/>
              <a:buChar char="•"/>
            </a:pPr>
            <a:r>
              <a:rPr lang="en-CA" sz="3200" dirty="0"/>
              <a:t>A conflict of interest</a:t>
            </a:r>
          </a:p>
          <a:p>
            <a:pPr marL="742950" lvl="1" indent="-285750">
              <a:buFont typeface="Arial" panose="020B0604020202020204" pitchFamily="34" charset="0"/>
              <a:buChar char="•"/>
            </a:pPr>
            <a:r>
              <a:rPr lang="en-CA" sz="3200" dirty="0"/>
              <a:t>Disciplinary decisions made pursuant to your club’s relevant and applicable policies</a:t>
            </a:r>
          </a:p>
          <a:p>
            <a:pPr marL="742950" lvl="1" indent="-285750">
              <a:buFont typeface="Arial" panose="020B0604020202020204" pitchFamily="34" charset="0"/>
              <a:buChar char="•"/>
            </a:pPr>
            <a:r>
              <a:rPr lang="en-CA" sz="3200" dirty="0"/>
              <a:t>Membership</a:t>
            </a:r>
          </a:p>
          <a:p>
            <a:pPr lvl="0"/>
            <a:r>
              <a:rPr lang="en-CA" sz="3200" dirty="0"/>
              <a:t>Grounds for appeal </a:t>
            </a:r>
          </a:p>
          <a:p>
            <a:pPr marL="457200" lvl="0" indent="-457200">
              <a:buFont typeface="Arial" panose="020B0604020202020204" pitchFamily="34" charset="0"/>
              <a:buChar char="•"/>
            </a:pPr>
            <a:r>
              <a:rPr lang="en-CA" sz="3200" dirty="0"/>
              <a:t>Decision outside of jurisdiction, didn’t follow procedures, influenced by bias or grossly unfair</a:t>
            </a:r>
          </a:p>
        </p:txBody>
      </p:sp>
    </p:spTree>
    <p:extLst>
      <p:ext uri="{BB962C8B-B14F-4D97-AF65-F5344CB8AC3E}">
        <p14:creationId xmlns:p14="http://schemas.microsoft.com/office/powerpoint/2010/main" val="1088614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953" y="360468"/>
            <a:ext cx="7992093" cy="1015663"/>
          </a:xfrm>
          <a:prstGeom prst="rect">
            <a:avLst/>
          </a:prstGeom>
          <a:noFill/>
        </p:spPr>
        <p:txBody>
          <a:bodyPr wrap="square" rtlCol="0">
            <a:spAutoFit/>
          </a:bodyPr>
          <a:lstStyle/>
          <a:p>
            <a:r>
              <a:rPr lang="en-CA" sz="6000" dirty="0">
                <a:solidFill>
                  <a:srgbClr val="FF0000"/>
                </a:solidFill>
              </a:rPr>
              <a:t>Dispute Resolution Policy</a:t>
            </a:r>
          </a:p>
        </p:txBody>
      </p:sp>
      <p:sp>
        <p:nvSpPr>
          <p:cNvPr id="3" name="TextBox 2"/>
          <p:cNvSpPr txBox="1"/>
          <p:nvPr/>
        </p:nvSpPr>
        <p:spPr>
          <a:xfrm>
            <a:off x="622906" y="1546776"/>
            <a:ext cx="10946188" cy="4247317"/>
          </a:xfrm>
          <a:prstGeom prst="rect">
            <a:avLst/>
          </a:prstGeom>
          <a:noFill/>
        </p:spPr>
        <p:txBody>
          <a:bodyPr wrap="square" rtlCol="0">
            <a:spAutoFit/>
          </a:bodyPr>
          <a:lstStyle/>
          <a:p>
            <a:pPr algn="ctr"/>
            <a:endParaRPr lang="en-CA" dirty="0"/>
          </a:p>
          <a:p>
            <a:pPr lvl="0"/>
            <a:r>
              <a:rPr lang="en-CA" sz="2800" dirty="0"/>
              <a:t>Opportunities for Alternate Dispute Resolution (ADR) may be pursued at any point in a dispute when all Parties to the dispute agree that such a course of action would be mutually beneficial. </a:t>
            </a:r>
          </a:p>
          <a:p>
            <a:br>
              <a:rPr lang="en-CA" sz="2800" b="1" dirty="0"/>
            </a:br>
            <a:r>
              <a:rPr lang="en-CA" sz="2800" b="1" dirty="0"/>
              <a:t>Facilitation and Mediation</a:t>
            </a:r>
            <a:endParaRPr lang="en-CA" sz="2800" dirty="0"/>
          </a:p>
          <a:p>
            <a:r>
              <a:rPr lang="en-CA" sz="2800" b="1" dirty="0"/>
              <a:t> </a:t>
            </a:r>
            <a:endParaRPr lang="en-CA" sz="2800" dirty="0"/>
          </a:p>
          <a:p>
            <a:r>
              <a:rPr lang="en-CA" sz="2800" dirty="0"/>
              <a:t>If all Parties to a dispute agree to ADR, a mediator or facilitator, acceptable to all Parties, shall be appointed to mediate or facilitate the dispute. </a:t>
            </a:r>
          </a:p>
          <a:p>
            <a:endParaRPr lang="en-CA" sz="2800" dirty="0"/>
          </a:p>
        </p:txBody>
      </p:sp>
    </p:spTree>
    <p:extLst>
      <p:ext uri="{BB962C8B-B14F-4D97-AF65-F5344CB8AC3E}">
        <p14:creationId xmlns:p14="http://schemas.microsoft.com/office/powerpoint/2010/main" val="74088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E224D-D96D-284D-98FE-949611C02294}"/>
              </a:ext>
            </a:extLst>
          </p:cNvPr>
          <p:cNvSpPr txBox="1"/>
          <p:nvPr/>
        </p:nvSpPr>
        <p:spPr>
          <a:xfrm>
            <a:off x="704537" y="209862"/>
            <a:ext cx="10782924" cy="769441"/>
          </a:xfrm>
          <a:prstGeom prst="rect">
            <a:avLst/>
          </a:prstGeom>
          <a:noFill/>
        </p:spPr>
        <p:txBody>
          <a:bodyPr wrap="square" rtlCol="0">
            <a:spAutoFit/>
          </a:bodyPr>
          <a:lstStyle/>
          <a:p>
            <a:pPr algn="ctr"/>
            <a:r>
              <a:rPr lang="en-US" sz="4400" b="1" dirty="0">
                <a:solidFill>
                  <a:srgbClr val="FF0000"/>
                </a:solidFill>
              </a:rPr>
              <a:t>HARMONIZED APPROACH</a:t>
            </a:r>
          </a:p>
        </p:txBody>
      </p:sp>
      <p:sp>
        <p:nvSpPr>
          <p:cNvPr id="6" name="TextBox 5">
            <a:extLst>
              <a:ext uri="{FF2B5EF4-FFF2-40B4-BE49-F238E27FC236}">
                <a16:creationId xmlns:a16="http://schemas.microsoft.com/office/drawing/2014/main" id="{0B88642A-1608-804D-B6F1-3858087CFC99}"/>
              </a:ext>
            </a:extLst>
          </p:cNvPr>
          <p:cNvSpPr txBox="1"/>
          <p:nvPr/>
        </p:nvSpPr>
        <p:spPr>
          <a:xfrm>
            <a:off x="504667" y="1354368"/>
            <a:ext cx="11182663" cy="4832092"/>
          </a:xfrm>
          <a:prstGeom prst="rect">
            <a:avLst/>
          </a:prstGeom>
          <a:noFill/>
        </p:spPr>
        <p:txBody>
          <a:bodyPr wrap="square" rtlCol="0">
            <a:spAutoFit/>
          </a:bodyPr>
          <a:lstStyle/>
          <a:p>
            <a:r>
              <a:rPr lang="en-CA" sz="2800" dirty="0">
                <a:latin typeface="Gotham Book" pitchFamily="2" charset="77"/>
                <a:cs typeface="Arial" pitchFamily="34" charset="0"/>
              </a:rPr>
              <a:t>The substantive and procedural aspects of all policies should be the same at the national, provincial and community level </a:t>
            </a:r>
          </a:p>
          <a:p>
            <a:endParaRPr lang="en-US" sz="2800" dirty="0"/>
          </a:p>
          <a:p>
            <a:pPr marL="457200" indent="-457200">
              <a:buFont typeface="Arial" panose="020B0604020202020204" pitchFamily="34" charset="0"/>
              <a:buChar char="•"/>
            </a:pPr>
            <a:r>
              <a:rPr lang="en-US" sz="2800" dirty="0"/>
              <a:t>Standards of behaviour &amp; conduct should be consistent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Harmonized takes pressure off each level of sailing in Canada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Resources Invested Once – thousands of dollars &amp; hours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Canadian sailing  organizations are handed an almost complete tool</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02966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72FDBE-1345-604F-A186-70701814E4B7}"/>
              </a:ext>
            </a:extLst>
          </p:cNvPr>
          <p:cNvSpPr txBox="1"/>
          <p:nvPr/>
        </p:nvSpPr>
        <p:spPr>
          <a:xfrm>
            <a:off x="5290472" y="4246768"/>
            <a:ext cx="6580252" cy="1938992"/>
          </a:xfrm>
          <a:prstGeom prst="rect">
            <a:avLst/>
          </a:prstGeom>
          <a:noFill/>
        </p:spPr>
        <p:txBody>
          <a:bodyPr wrap="square" rtlCol="0">
            <a:spAutoFit/>
          </a:bodyPr>
          <a:lstStyle/>
          <a:p>
            <a:pPr algn="ctr"/>
            <a:r>
              <a:rPr lang="en-CA" sz="6000" b="1" dirty="0">
                <a:solidFill>
                  <a:srgbClr val="FF0000"/>
                </a:solidFill>
              </a:rPr>
              <a:t>QUESTIONS ON POLICIES? </a:t>
            </a:r>
          </a:p>
        </p:txBody>
      </p:sp>
      <p:pic>
        <p:nvPicPr>
          <p:cNvPr id="3" name="Picture 2" descr="Icon&#10;&#10;Description automatically generated">
            <a:extLst>
              <a:ext uri="{FF2B5EF4-FFF2-40B4-BE49-F238E27FC236}">
                <a16:creationId xmlns:a16="http://schemas.microsoft.com/office/drawing/2014/main" id="{A00022F8-282E-1478-61BD-2B4801370A7A}"/>
              </a:ext>
            </a:extLst>
          </p:cNvPr>
          <p:cNvPicPr>
            <a:picLocks noChangeAspect="1"/>
          </p:cNvPicPr>
          <p:nvPr/>
        </p:nvPicPr>
        <p:blipFill>
          <a:blip r:embed="rId2"/>
          <a:stretch>
            <a:fillRect/>
          </a:stretch>
        </p:blipFill>
        <p:spPr>
          <a:xfrm>
            <a:off x="1107593" y="672240"/>
            <a:ext cx="5125443" cy="3039918"/>
          </a:xfrm>
          <a:prstGeom prst="rect">
            <a:avLst/>
          </a:prstGeom>
        </p:spPr>
      </p:pic>
    </p:spTree>
    <p:extLst>
      <p:ext uri="{BB962C8B-B14F-4D97-AF65-F5344CB8AC3E}">
        <p14:creationId xmlns:p14="http://schemas.microsoft.com/office/powerpoint/2010/main" val="3600526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1697" y="254371"/>
            <a:ext cx="3568606" cy="1015663"/>
          </a:xfrm>
          <a:prstGeom prst="rect">
            <a:avLst/>
          </a:prstGeom>
          <a:noFill/>
        </p:spPr>
        <p:txBody>
          <a:bodyPr wrap="square" rtlCol="0">
            <a:spAutoFit/>
          </a:bodyPr>
          <a:lstStyle/>
          <a:p>
            <a:pPr algn="ctr"/>
            <a:r>
              <a:rPr lang="en-CA" sz="6000" dirty="0">
                <a:solidFill>
                  <a:srgbClr val="FF0000"/>
                </a:solidFill>
              </a:rPr>
              <a:t>Also Note</a:t>
            </a:r>
          </a:p>
        </p:txBody>
      </p:sp>
      <p:sp>
        <p:nvSpPr>
          <p:cNvPr id="3" name="TextBox 2"/>
          <p:cNvSpPr txBox="1"/>
          <p:nvPr/>
        </p:nvSpPr>
        <p:spPr>
          <a:xfrm>
            <a:off x="294132" y="1695146"/>
            <a:ext cx="11603736" cy="4154984"/>
          </a:xfrm>
          <a:prstGeom prst="rect">
            <a:avLst/>
          </a:prstGeom>
          <a:noFill/>
        </p:spPr>
        <p:txBody>
          <a:bodyPr wrap="square" rtlCol="0">
            <a:spAutoFit/>
          </a:bodyPr>
          <a:lstStyle/>
          <a:p>
            <a:r>
              <a:rPr lang="en-CA" sz="3600" u="sng" dirty="0"/>
              <a:t>Confidentiality</a:t>
            </a:r>
            <a:r>
              <a:rPr lang="en-CA" sz="2400" u="sng" dirty="0"/>
              <a:t> </a:t>
            </a:r>
          </a:p>
          <a:p>
            <a:pPr marL="457200" indent="-457200">
              <a:buFont typeface="Arial" panose="020B0604020202020204" pitchFamily="34" charset="0"/>
              <a:buChar char="•"/>
            </a:pPr>
            <a:r>
              <a:rPr lang="en-CA" sz="2400" dirty="0"/>
              <a:t>Is important to the organization and everyone involved. Please do your part! </a:t>
            </a:r>
          </a:p>
          <a:p>
            <a:pPr marL="457200" indent="-457200">
              <a:buFont typeface="Arial" panose="020B0604020202020204" pitchFamily="34" charset="0"/>
              <a:buChar char="•"/>
            </a:pPr>
            <a:r>
              <a:rPr lang="en-CA" sz="2400" dirty="0"/>
              <a:t>Information obtained will be kept confidential unless disclosure is necessary to protect workers, to investigate the complaint or incident, to take corrective action or otherwise as required by law.</a:t>
            </a:r>
          </a:p>
          <a:p>
            <a:endParaRPr lang="en-CA" sz="2400" dirty="0"/>
          </a:p>
          <a:p>
            <a:r>
              <a:rPr lang="en-CA" sz="3600" u="sng" dirty="0"/>
              <a:t>Privacy Policy</a:t>
            </a:r>
          </a:p>
          <a:p>
            <a:pPr marL="457200" indent="-457200">
              <a:buFont typeface="Arial" panose="020B0604020202020204" pitchFamily="34" charset="0"/>
              <a:buChar char="•"/>
            </a:pPr>
            <a:r>
              <a:rPr lang="en-CA" sz="2400" dirty="0"/>
              <a:t>These policies reference your organization’s Privacy Policy due to nature of information and confidentiality</a:t>
            </a:r>
          </a:p>
          <a:p>
            <a:pPr marL="457200" indent="-457200">
              <a:buFont typeface="Arial" panose="020B0604020202020204" pitchFamily="34" charset="0"/>
              <a:buChar char="•"/>
            </a:pPr>
            <a:r>
              <a:rPr lang="en-CA" sz="2400" dirty="0"/>
              <a:t>If you do not currently have a privacy policy a template can be provided to you.</a:t>
            </a:r>
          </a:p>
        </p:txBody>
      </p:sp>
    </p:spTree>
    <p:extLst>
      <p:ext uri="{BB962C8B-B14F-4D97-AF65-F5344CB8AC3E}">
        <p14:creationId xmlns:p14="http://schemas.microsoft.com/office/powerpoint/2010/main" val="2318502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39" y="659379"/>
            <a:ext cx="11780322" cy="1015663"/>
          </a:xfrm>
          <a:prstGeom prst="rect">
            <a:avLst/>
          </a:prstGeom>
          <a:noFill/>
        </p:spPr>
        <p:txBody>
          <a:bodyPr wrap="square" rtlCol="0">
            <a:spAutoFit/>
          </a:bodyPr>
          <a:lstStyle/>
          <a:p>
            <a:pPr algn="ctr"/>
            <a:r>
              <a:rPr lang="en-CA" sz="6000" dirty="0">
                <a:solidFill>
                  <a:srgbClr val="FF0000"/>
                </a:solidFill>
              </a:rPr>
              <a:t>Other Questions?</a:t>
            </a:r>
          </a:p>
        </p:txBody>
      </p:sp>
      <p:sp>
        <p:nvSpPr>
          <p:cNvPr id="8" name="TextBox 7">
            <a:extLst>
              <a:ext uri="{FF2B5EF4-FFF2-40B4-BE49-F238E27FC236}">
                <a16:creationId xmlns:a16="http://schemas.microsoft.com/office/drawing/2014/main" id="{C4A5D6B2-E0BA-46B5-8825-0B40D390918B}"/>
              </a:ext>
            </a:extLst>
          </p:cNvPr>
          <p:cNvSpPr txBox="1"/>
          <p:nvPr/>
        </p:nvSpPr>
        <p:spPr>
          <a:xfrm>
            <a:off x="976312" y="2274838"/>
            <a:ext cx="10239375" cy="2308324"/>
          </a:xfrm>
          <a:prstGeom prst="rect">
            <a:avLst/>
          </a:prstGeom>
          <a:solidFill>
            <a:srgbClr val="FF0000"/>
          </a:solidFill>
        </p:spPr>
        <p:txBody>
          <a:bodyPr wrap="square" rtlCol="0">
            <a:spAutoFit/>
          </a:bodyPr>
          <a:lstStyle/>
          <a:p>
            <a:pPr algn="ctr"/>
            <a:r>
              <a:rPr lang="en-CA" sz="3600" b="1" i="1" dirty="0"/>
              <a:t>Everyone has a role to play in making our club </a:t>
            </a:r>
          </a:p>
          <a:p>
            <a:pPr algn="ctr"/>
            <a:r>
              <a:rPr lang="en-CA" sz="3600" b="1" i="1" dirty="0"/>
              <a:t>a Safe Sport environment. </a:t>
            </a:r>
          </a:p>
          <a:p>
            <a:pPr algn="ctr"/>
            <a:endParaRPr lang="en-CA" sz="3600" b="1" i="1" dirty="0"/>
          </a:p>
          <a:p>
            <a:pPr algn="ctr"/>
            <a:r>
              <a:rPr lang="en-CA" sz="3600" b="1" i="1" dirty="0"/>
              <a:t>Thank you for your attention and commitment!</a:t>
            </a:r>
          </a:p>
        </p:txBody>
      </p:sp>
    </p:spTree>
    <p:extLst>
      <p:ext uri="{BB962C8B-B14F-4D97-AF65-F5344CB8AC3E}">
        <p14:creationId xmlns:p14="http://schemas.microsoft.com/office/powerpoint/2010/main" val="4229733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9B78E-1C19-E9B5-34F5-F673985A8C07}"/>
              </a:ext>
            </a:extLst>
          </p:cNvPr>
          <p:cNvPicPr>
            <a:picLocks noChangeAspect="1"/>
          </p:cNvPicPr>
          <p:nvPr/>
        </p:nvPicPr>
        <p:blipFill>
          <a:blip r:embed="rId2"/>
          <a:stretch>
            <a:fillRect/>
          </a:stretch>
        </p:blipFill>
        <p:spPr>
          <a:xfrm>
            <a:off x="3048000" y="1454150"/>
            <a:ext cx="6096000" cy="3949700"/>
          </a:xfrm>
          <a:prstGeom prst="rect">
            <a:avLst/>
          </a:prstGeom>
        </p:spPr>
      </p:pic>
    </p:spTree>
    <p:extLst>
      <p:ext uri="{BB962C8B-B14F-4D97-AF65-F5344CB8AC3E}">
        <p14:creationId xmlns:p14="http://schemas.microsoft.com/office/powerpoint/2010/main" val="227683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96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625-BBD3-411B-BA42-6961C42191D5}"/>
              </a:ext>
            </a:extLst>
          </p:cNvPr>
          <p:cNvSpPr>
            <a:spLocks noGrp="1"/>
          </p:cNvSpPr>
          <p:nvPr>
            <p:ph type="title" idx="4294967295"/>
          </p:nvPr>
        </p:nvSpPr>
        <p:spPr>
          <a:xfrm>
            <a:off x="838200" y="345170"/>
            <a:ext cx="10515600" cy="1019175"/>
          </a:xfrm>
        </p:spPr>
        <p:txBody>
          <a:bodyPr/>
          <a:lstStyle/>
          <a:p>
            <a:pPr algn="ctr"/>
            <a:r>
              <a:rPr lang="en-CA" b="1" dirty="0">
                <a:solidFill>
                  <a:srgbClr val="FF0000"/>
                </a:solidFill>
                <a:latin typeface="+mn-lt"/>
              </a:rPr>
              <a:t>WHAT IS SAFE SPORT?</a:t>
            </a:r>
          </a:p>
        </p:txBody>
      </p:sp>
      <p:sp>
        <p:nvSpPr>
          <p:cNvPr id="3" name="Content Placeholder 2">
            <a:extLst>
              <a:ext uri="{FF2B5EF4-FFF2-40B4-BE49-F238E27FC236}">
                <a16:creationId xmlns:a16="http://schemas.microsoft.com/office/drawing/2014/main" id="{9194A650-3AE8-44BE-86A9-8F3F10F50FBF}"/>
              </a:ext>
            </a:extLst>
          </p:cNvPr>
          <p:cNvSpPr>
            <a:spLocks noGrp="1"/>
          </p:cNvSpPr>
          <p:nvPr>
            <p:ph idx="4294967295"/>
          </p:nvPr>
        </p:nvSpPr>
        <p:spPr>
          <a:xfrm>
            <a:off x="838200" y="1756550"/>
            <a:ext cx="10515600" cy="1325563"/>
          </a:xfrm>
        </p:spPr>
        <p:txBody>
          <a:bodyPr/>
          <a:lstStyle/>
          <a:p>
            <a:pPr marL="0" indent="0">
              <a:buNone/>
            </a:pPr>
            <a:r>
              <a:rPr lang="en-CA" dirty="0"/>
              <a:t>A commitment and initiative to prevent and address maltreatment in sport, ensuring sport environments are free from abuse and harassment. </a:t>
            </a:r>
          </a:p>
        </p:txBody>
      </p:sp>
      <p:sp>
        <p:nvSpPr>
          <p:cNvPr id="5" name="TextBox 4">
            <a:extLst>
              <a:ext uri="{FF2B5EF4-FFF2-40B4-BE49-F238E27FC236}">
                <a16:creationId xmlns:a16="http://schemas.microsoft.com/office/drawing/2014/main" id="{DEAC2163-FE4C-4268-9892-7749706F4237}"/>
              </a:ext>
            </a:extLst>
          </p:cNvPr>
          <p:cNvSpPr txBox="1"/>
          <p:nvPr/>
        </p:nvSpPr>
        <p:spPr>
          <a:xfrm>
            <a:off x="2309348" y="3474318"/>
            <a:ext cx="7573304" cy="707886"/>
          </a:xfrm>
          <a:prstGeom prst="rect">
            <a:avLst/>
          </a:prstGeom>
          <a:noFill/>
        </p:spPr>
        <p:txBody>
          <a:bodyPr wrap="square" rtlCol="0">
            <a:spAutoFit/>
          </a:bodyPr>
          <a:lstStyle/>
          <a:p>
            <a:pPr algn="ctr"/>
            <a:r>
              <a:rPr lang="en-CA" sz="4000" b="1" dirty="0">
                <a:solidFill>
                  <a:srgbClr val="FF0000"/>
                </a:solidFill>
                <a:latin typeface="+mn-lt"/>
              </a:rPr>
              <a:t>SUPPORT SAFE SPORT</a:t>
            </a:r>
            <a:endParaRPr lang="en-CA" sz="4000" dirty="0"/>
          </a:p>
        </p:txBody>
      </p:sp>
      <p:sp>
        <p:nvSpPr>
          <p:cNvPr id="6" name="TextBox 5">
            <a:extLst>
              <a:ext uri="{FF2B5EF4-FFF2-40B4-BE49-F238E27FC236}">
                <a16:creationId xmlns:a16="http://schemas.microsoft.com/office/drawing/2014/main" id="{F28EBA34-9CBA-4272-A0BB-2C4C2D9DC20D}"/>
              </a:ext>
            </a:extLst>
          </p:cNvPr>
          <p:cNvSpPr txBox="1"/>
          <p:nvPr/>
        </p:nvSpPr>
        <p:spPr>
          <a:xfrm>
            <a:off x="2061264" y="4438668"/>
            <a:ext cx="8069472" cy="1569660"/>
          </a:xfrm>
          <a:prstGeom prst="rect">
            <a:avLst/>
          </a:prstGeom>
          <a:noFill/>
        </p:spPr>
        <p:txBody>
          <a:bodyPr wrap="square" rtlCol="0">
            <a:spAutoFit/>
          </a:bodyPr>
          <a:lstStyle/>
          <a:p>
            <a:pPr marL="285750" indent="-285750">
              <a:buFont typeface="Wingdings" panose="05000000000000000000" pitchFamily="2" charset="2"/>
              <a:buChar char="ü"/>
            </a:pPr>
            <a:r>
              <a:rPr lang="en-CA" sz="2400" b="1" dirty="0"/>
              <a:t>Adopt the Safe Sport Policy Package</a:t>
            </a:r>
          </a:p>
          <a:p>
            <a:pPr marL="285750" indent="-285750">
              <a:buFont typeface="Wingdings" panose="05000000000000000000" pitchFamily="2" charset="2"/>
              <a:buChar char="ü"/>
            </a:pPr>
            <a:r>
              <a:rPr lang="en-CA" sz="2400" b="1" dirty="0"/>
              <a:t>Build awareness amongst all members, staff, volunteers</a:t>
            </a:r>
          </a:p>
          <a:p>
            <a:pPr marL="285750" indent="-285750">
              <a:buFont typeface="Wingdings" panose="05000000000000000000" pitchFamily="2" charset="2"/>
              <a:buChar char="ü"/>
            </a:pPr>
            <a:r>
              <a:rPr lang="en-CA" sz="2400" b="1" dirty="0"/>
              <a:t>Create an inclusive and safe culture within our organization</a:t>
            </a:r>
          </a:p>
          <a:p>
            <a:pPr marL="285750" indent="-285750">
              <a:buFont typeface="Wingdings" panose="05000000000000000000" pitchFamily="2" charset="2"/>
              <a:buChar char="ü"/>
            </a:pPr>
            <a:r>
              <a:rPr lang="en-CA" sz="2400" b="1" dirty="0"/>
              <a:t>Actively Implement Policies – Screening &amp; Protection</a:t>
            </a:r>
          </a:p>
        </p:txBody>
      </p:sp>
    </p:spTree>
    <p:extLst>
      <p:ext uri="{BB962C8B-B14F-4D97-AF65-F5344CB8AC3E}">
        <p14:creationId xmlns:p14="http://schemas.microsoft.com/office/powerpoint/2010/main" val="204676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49A45-4BDC-0F4F-B701-C19D27CB5F1B}"/>
              </a:ext>
            </a:extLst>
          </p:cNvPr>
          <p:cNvSpPr txBox="1"/>
          <p:nvPr/>
        </p:nvSpPr>
        <p:spPr>
          <a:xfrm>
            <a:off x="296091" y="185311"/>
            <a:ext cx="5799909" cy="769441"/>
          </a:xfrm>
          <a:prstGeom prst="rect">
            <a:avLst/>
          </a:prstGeom>
          <a:noFill/>
        </p:spPr>
        <p:txBody>
          <a:bodyPr wrap="square" rtlCol="0">
            <a:spAutoFit/>
          </a:bodyPr>
          <a:lstStyle/>
          <a:p>
            <a:pPr algn="ctr"/>
            <a:r>
              <a:rPr lang="en-US" sz="4400" b="1" dirty="0">
                <a:solidFill>
                  <a:srgbClr val="FF0000"/>
                </a:solidFill>
              </a:rPr>
              <a:t>THE POLICY PACKAGE</a:t>
            </a:r>
          </a:p>
        </p:txBody>
      </p:sp>
      <p:sp>
        <p:nvSpPr>
          <p:cNvPr id="8" name="TextBox 7">
            <a:extLst>
              <a:ext uri="{FF2B5EF4-FFF2-40B4-BE49-F238E27FC236}">
                <a16:creationId xmlns:a16="http://schemas.microsoft.com/office/drawing/2014/main" id="{4019E791-31F0-AB47-85F6-C3CBE297F6ED}"/>
              </a:ext>
            </a:extLst>
          </p:cNvPr>
          <p:cNvSpPr txBox="1"/>
          <p:nvPr/>
        </p:nvSpPr>
        <p:spPr>
          <a:xfrm>
            <a:off x="4792748" y="1344931"/>
            <a:ext cx="5799910" cy="4832092"/>
          </a:xfrm>
          <a:prstGeom prst="rect">
            <a:avLst/>
          </a:prstGeom>
          <a:noFill/>
        </p:spPr>
        <p:txBody>
          <a:bodyPr wrap="square" rtlCol="0">
            <a:spAutoFit/>
          </a:bodyPr>
          <a:lstStyle/>
          <a:p>
            <a:r>
              <a:rPr lang="en-US" sz="2800" dirty="0"/>
              <a:t>PREVENTION</a:t>
            </a:r>
          </a:p>
          <a:p>
            <a:pPr marL="571500" indent="-571500">
              <a:buFont typeface="Arial" panose="020B0604020202020204" pitchFamily="34" charset="0"/>
              <a:buChar char="•"/>
            </a:pPr>
            <a:r>
              <a:rPr lang="en-US" sz="2800" dirty="0"/>
              <a:t>Codes of Conduct</a:t>
            </a:r>
          </a:p>
          <a:p>
            <a:pPr marL="571500" indent="-571500">
              <a:buFont typeface="Arial" panose="020B0604020202020204" pitchFamily="34" charset="0"/>
              <a:buChar char="•"/>
            </a:pPr>
            <a:r>
              <a:rPr lang="en-US" sz="2800" dirty="0"/>
              <a:t>Protection Policy</a:t>
            </a:r>
          </a:p>
          <a:p>
            <a:pPr marL="571500" indent="-571500">
              <a:buFont typeface="Arial" panose="020B0604020202020204" pitchFamily="34" charset="0"/>
              <a:buChar char="•"/>
            </a:pPr>
            <a:r>
              <a:rPr lang="en-US" sz="2800" dirty="0"/>
              <a:t>Social Media Policy</a:t>
            </a:r>
          </a:p>
          <a:p>
            <a:pPr marL="571500" indent="-571500">
              <a:buFont typeface="Arial" panose="020B0604020202020204" pitchFamily="34" charset="0"/>
              <a:buChar char="•"/>
            </a:pPr>
            <a:r>
              <a:rPr lang="en-US" sz="2800" dirty="0"/>
              <a:t>Screening Policy</a:t>
            </a:r>
          </a:p>
          <a:p>
            <a:pPr marL="571500" indent="-571500">
              <a:buFont typeface="Arial" panose="020B0604020202020204" pitchFamily="34" charset="0"/>
              <a:buChar char="•"/>
            </a:pPr>
            <a:r>
              <a:rPr lang="en-US" sz="2800" dirty="0"/>
              <a:t>Whistle Blower</a:t>
            </a:r>
          </a:p>
          <a:p>
            <a:endParaRPr lang="en-US" sz="2800" dirty="0"/>
          </a:p>
          <a:p>
            <a:r>
              <a:rPr lang="en-US" sz="2800" dirty="0"/>
              <a:t>RESPONSE</a:t>
            </a:r>
          </a:p>
          <a:p>
            <a:pPr marL="572400" indent="-457200">
              <a:buFont typeface="Arial" panose="020B0604020202020204" pitchFamily="34" charset="0"/>
              <a:buChar char="•"/>
            </a:pPr>
            <a:r>
              <a:rPr lang="en-CA" sz="2800" dirty="0"/>
              <a:t>Discipline &amp; Complaints Policy</a:t>
            </a:r>
          </a:p>
          <a:p>
            <a:pPr marL="572400" indent="-457200">
              <a:buFont typeface="Arial" panose="020B0604020202020204" pitchFamily="34" charset="0"/>
              <a:buChar char="•"/>
            </a:pPr>
            <a:r>
              <a:rPr lang="en-CA" sz="2800" dirty="0"/>
              <a:t>Appeal Policy</a:t>
            </a:r>
          </a:p>
          <a:p>
            <a:pPr marL="572400" indent="-457200">
              <a:buFont typeface="Arial" panose="020B0604020202020204" pitchFamily="34" charset="0"/>
              <a:buChar char="•"/>
            </a:pPr>
            <a:r>
              <a:rPr lang="en-CA" sz="2800" dirty="0"/>
              <a:t>Dispute Resolution Policy</a:t>
            </a:r>
          </a:p>
        </p:txBody>
      </p:sp>
      <p:sp>
        <p:nvSpPr>
          <p:cNvPr id="5" name="TextBox 4">
            <a:extLst>
              <a:ext uri="{FF2B5EF4-FFF2-40B4-BE49-F238E27FC236}">
                <a16:creationId xmlns:a16="http://schemas.microsoft.com/office/drawing/2014/main" id="{AF46FDBC-CB67-0944-A2DA-B5A906923E6A}"/>
              </a:ext>
            </a:extLst>
          </p:cNvPr>
          <p:cNvSpPr txBox="1"/>
          <p:nvPr/>
        </p:nvSpPr>
        <p:spPr>
          <a:xfrm>
            <a:off x="976490" y="1238913"/>
            <a:ext cx="2943050" cy="830997"/>
          </a:xfrm>
          <a:prstGeom prst="rect">
            <a:avLst/>
          </a:prstGeom>
          <a:noFill/>
        </p:spPr>
        <p:txBody>
          <a:bodyPr wrap="square" rtlCol="0">
            <a:spAutoFit/>
          </a:bodyPr>
          <a:lstStyle/>
          <a:p>
            <a:pPr algn="ctr"/>
            <a:r>
              <a:rPr lang="en-US" sz="2400" dirty="0"/>
              <a:t>DEFINITIONS</a:t>
            </a:r>
          </a:p>
          <a:p>
            <a:r>
              <a:rPr lang="en-US" sz="2400" dirty="0"/>
              <a:t>One set full package</a:t>
            </a:r>
          </a:p>
        </p:txBody>
      </p:sp>
    </p:spTree>
    <p:extLst>
      <p:ext uri="{BB962C8B-B14F-4D97-AF65-F5344CB8AC3E}">
        <p14:creationId xmlns:p14="http://schemas.microsoft.com/office/powerpoint/2010/main" val="346105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549A45-4BDC-0F4F-B701-C19D27CB5F1B}"/>
              </a:ext>
            </a:extLst>
          </p:cNvPr>
          <p:cNvSpPr txBox="1"/>
          <p:nvPr/>
        </p:nvSpPr>
        <p:spPr>
          <a:xfrm>
            <a:off x="2113216" y="581670"/>
            <a:ext cx="8325395" cy="830997"/>
          </a:xfrm>
          <a:prstGeom prst="rect">
            <a:avLst/>
          </a:prstGeom>
          <a:noFill/>
          <a:ln>
            <a:noFill/>
          </a:ln>
        </p:spPr>
        <p:txBody>
          <a:bodyPr wrap="square" rtlCol="0">
            <a:spAutoFit/>
          </a:bodyPr>
          <a:lstStyle/>
          <a:p>
            <a:pPr algn="ctr"/>
            <a:r>
              <a:rPr lang="en-US" sz="4800" b="1" dirty="0">
                <a:solidFill>
                  <a:srgbClr val="FF0000"/>
                </a:solidFill>
              </a:rPr>
              <a:t>PURPOSE OF THESE POLICIES</a:t>
            </a:r>
          </a:p>
        </p:txBody>
      </p:sp>
      <p:sp>
        <p:nvSpPr>
          <p:cNvPr id="2" name="Rectangle 1">
            <a:extLst>
              <a:ext uri="{FF2B5EF4-FFF2-40B4-BE49-F238E27FC236}">
                <a16:creationId xmlns:a16="http://schemas.microsoft.com/office/drawing/2014/main" id="{31882F90-4FB1-1435-8750-47B17300ADB1}"/>
              </a:ext>
            </a:extLst>
          </p:cNvPr>
          <p:cNvSpPr/>
          <p:nvPr/>
        </p:nvSpPr>
        <p:spPr>
          <a:xfrm>
            <a:off x="1198880" y="1706880"/>
            <a:ext cx="10129520" cy="3464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45A2CC-0184-5A46-AF51-6CFA1AF1B700}"/>
              </a:ext>
            </a:extLst>
          </p:cNvPr>
          <p:cNvSpPr txBox="1"/>
          <p:nvPr/>
        </p:nvSpPr>
        <p:spPr>
          <a:xfrm>
            <a:off x="1798320" y="2274838"/>
            <a:ext cx="9194800" cy="2308324"/>
          </a:xfrm>
          <a:prstGeom prst="rect">
            <a:avLst/>
          </a:prstGeom>
          <a:noFill/>
        </p:spPr>
        <p:txBody>
          <a:bodyPr wrap="square" lIns="91440" tIns="45720" rIns="91440" bIns="45720" rtlCol="0" anchor="t">
            <a:spAutoFit/>
          </a:bodyPr>
          <a:lstStyle/>
          <a:p>
            <a:pPr algn="ctr"/>
            <a:r>
              <a:rPr lang="en-US" sz="3600" b="1" dirty="0">
                <a:solidFill>
                  <a:schemeClr val="bg1"/>
                </a:solidFill>
                <a:ea typeface="Calibri"/>
                <a:cs typeface="Calibri"/>
              </a:rPr>
              <a:t>To create </a:t>
            </a:r>
            <a:endParaRPr lang="en-US" sz="3600" dirty="0">
              <a:solidFill>
                <a:schemeClr val="bg1"/>
              </a:solidFill>
              <a:ea typeface="Calibri"/>
              <a:cs typeface="Calibri"/>
            </a:endParaRPr>
          </a:p>
          <a:p>
            <a:pPr algn="ctr"/>
            <a:r>
              <a:rPr lang="en-US" sz="3600" b="1" dirty="0">
                <a:solidFill>
                  <a:schemeClr val="bg1"/>
                </a:solidFill>
              </a:rPr>
              <a:t>consistent expectations and implement a nationally aligned support system to respond to situations</a:t>
            </a:r>
            <a:endParaRPr lang="en-US" sz="3600" b="1" dirty="0">
              <a:solidFill>
                <a:schemeClr val="bg1"/>
              </a:solidFill>
              <a:ea typeface="Calibri"/>
              <a:cs typeface="Calibri"/>
            </a:endParaRPr>
          </a:p>
        </p:txBody>
      </p:sp>
      <p:sp>
        <p:nvSpPr>
          <p:cNvPr id="3" name="TextBox 2">
            <a:extLst>
              <a:ext uri="{FF2B5EF4-FFF2-40B4-BE49-F238E27FC236}">
                <a16:creationId xmlns:a16="http://schemas.microsoft.com/office/drawing/2014/main" id="{F9B7DE84-5B0B-40CA-A99F-37269B50AC05}"/>
              </a:ext>
            </a:extLst>
          </p:cNvPr>
          <p:cNvSpPr txBox="1"/>
          <p:nvPr/>
        </p:nvSpPr>
        <p:spPr>
          <a:xfrm>
            <a:off x="3479468" y="4009396"/>
            <a:ext cx="7088777" cy="646331"/>
          </a:xfrm>
          <a:prstGeom prst="rect">
            <a:avLst/>
          </a:prstGeom>
          <a:noFill/>
        </p:spPr>
        <p:txBody>
          <a:bodyPr wrap="square" rtlCol="0">
            <a:spAutoFit/>
          </a:bodyPr>
          <a:lstStyle/>
          <a:p>
            <a:pPr indent="-241200"/>
            <a:endParaRPr lang="en-CA" sz="1800" dirty="0"/>
          </a:p>
          <a:p>
            <a:endParaRPr lang="en-CA" dirty="0"/>
          </a:p>
        </p:txBody>
      </p:sp>
    </p:spTree>
    <p:extLst>
      <p:ext uri="{BB962C8B-B14F-4D97-AF65-F5344CB8AC3E}">
        <p14:creationId xmlns:p14="http://schemas.microsoft.com/office/powerpoint/2010/main" val="5500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112" y="147848"/>
            <a:ext cx="10117776" cy="830997"/>
          </a:xfrm>
          <a:prstGeom prst="rect">
            <a:avLst/>
          </a:prstGeom>
          <a:noFill/>
        </p:spPr>
        <p:txBody>
          <a:bodyPr wrap="square" rtlCol="0">
            <a:spAutoFit/>
          </a:bodyPr>
          <a:lstStyle/>
          <a:p>
            <a:pPr algn="ctr"/>
            <a:r>
              <a:rPr lang="en-CA" sz="4800" dirty="0">
                <a:solidFill>
                  <a:srgbClr val="FF0000"/>
                </a:solidFill>
              </a:rPr>
              <a:t>Most Common Misconceptions</a:t>
            </a:r>
          </a:p>
        </p:txBody>
      </p:sp>
      <p:sp>
        <p:nvSpPr>
          <p:cNvPr id="3" name="TextBox 2"/>
          <p:cNvSpPr txBox="1"/>
          <p:nvPr/>
        </p:nvSpPr>
        <p:spPr>
          <a:xfrm>
            <a:off x="212820" y="978845"/>
            <a:ext cx="11766359" cy="5693866"/>
          </a:xfrm>
          <a:prstGeom prst="rect">
            <a:avLst/>
          </a:prstGeom>
          <a:noFill/>
        </p:spPr>
        <p:txBody>
          <a:bodyPr wrap="square" rtlCol="0">
            <a:spAutoFit/>
          </a:bodyPr>
          <a:lstStyle/>
          <a:p>
            <a:pPr indent="-241200"/>
            <a:r>
              <a:rPr lang="en-CA" sz="2800" dirty="0">
                <a:solidFill>
                  <a:srgbClr val="FF0000"/>
                </a:solidFill>
              </a:rPr>
              <a:t>MYTH</a:t>
            </a:r>
            <a:r>
              <a:rPr lang="en-CA" sz="2800" dirty="0"/>
              <a:t> – We don’t have a need. Everyone is well intentioned and gets along  </a:t>
            </a:r>
          </a:p>
          <a:p>
            <a:pPr indent="-241200"/>
            <a:r>
              <a:rPr lang="en-CA" sz="2800" dirty="0"/>
              <a:t>REALITY – It just takes one! 30-40% of marriages end in divorce. </a:t>
            </a:r>
          </a:p>
          <a:p>
            <a:endParaRPr lang="en-CA" sz="2800" dirty="0"/>
          </a:p>
          <a:p>
            <a:pPr indent="-241200"/>
            <a:r>
              <a:rPr lang="en-CA" sz="2800" dirty="0">
                <a:solidFill>
                  <a:srgbClr val="FF0000"/>
                </a:solidFill>
              </a:rPr>
              <a:t>MYTH</a:t>
            </a:r>
            <a:r>
              <a:rPr lang="en-CA" sz="2800" dirty="0"/>
              <a:t> – We don’t have time &amp; resources to deal with this</a:t>
            </a:r>
          </a:p>
          <a:p>
            <a:pPr indent="-241200"/>
            <a:r>
              <a:rPr lang="en-CA" sz="2800" dirty="0"/>
              <a:t>REALITY – When something happens it will be too late and resources will be very strained if nothing in place – need preventative work now!</a:t>
            </a:r>
          </a:p>
          <a:p>
            <a:pPr indent="-241200"/>
            <a:r>
              <a:rPr lang="en-CA" sz="2800" dirty="0"/>
              <a:t>REALITY – Without these policies you still have to manage situations with higher costs</a:t>
            </a:r>
          </a:p>
          <a:p>
            <a:endParaRPr lang="en-CA" sz="2800" dirty="0"/>
          </a:p>
          <a:p>
            <a:pPr indent="-241200"/>
            <a:r>
              <a:rPr lang="en-CA" sz="2800" dirty="0">
                <a:solidFill>
                  <a:srgbClr val="FF0000"/>
                </a:solidFill>
              </a:rPr>
              <a:t>MYTH</a:t>
            </a:r>
            <a:r>
              <a:rPr lang="en-CA" sz="2800" dirty="0"/>
              <a:t> – We can handle any issues ourselves</a:t>
            </a:r>
          </a:p>
          <a:p>
            <a:pPr indent="-241200"/>
            <a:r>
              <a:rPr lang="en-CA" sz="2800" dirty="0"/>
              <a:t>REALITY – Clubs that have gone through situations often discover their policies not thorough enough and often look to the PSA for support. </a:t>
            </a:r>
          </a:p>
          <a:p>
            <a:pPr indent="-241200"/>
            <a:r>
              <a:rPr lang="en-CA" sz="2800" dirty="0"/>
              <a:t>Legal fees, time and expertise become a lot regardless of club size.</a:t>
            </a:r>
          </a:p>
        </p:txBody>
      </p:sp>
    </p:spTree>
    <p:extLst>
      <p:ext uri="{BB962C8B-B14F-4D97-AF65-F5344CB8AC3E}">
        <p14:creationId xmlns:p14="http://schemas.microsoft.com/office/powerpoint/2010/main" val="76643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060" y="350302"/>
            <a:ext cx="7821879" cy="1015663"/>
          </a:xfrm>
          <a:prstGeom prst="rect">
            <a:avLst/>
          </a:prstGeom>
          <a:noFill/>
        </p:spPr>
        <p:txBody>
          <a:bodyPr wrap="square" rtlCol="0">
            <a:spAutoFit/>
          </a:bodyPr>
          <a:lstStyle/>
          <a:p>
            <a:pPr algn="ctr"/>
            <a:r>
              <a:rPr lang="en-CA" sz="6000" dirty="0">
                <a:solidFill>
                  <a:srgbClr val="FF0000"/>
                </a:solidFill>
              </a:rPr>
              <a:t>“Reasonable &amp; Fair”</a:t>
            </a:r>
          </a:p>
        </p:txBody>
      </p:sp>
      <p:sp>
        <p:nvSpPr>
          <p:cNvPr id="3" name="TextBox 2"/>
          <p:cNvSpPr txBox="1"/>
          <p:nvPr/>
        </p:nvSpPr>
        <p:spPr>
          <a:xfrm>
            <a:off x="517387" y="1365965"/>
            <a:ext cx="11157226" cy="4832092"/>
          </a:xfrm>
          <a:prstGeom prst="rect">
            <a:avLst/>
          </a:prstGeom>
          <a:noFill/>
        </p:spPr>
        <p:txBody>
          <a:bodyPr wrap="square" rtlCol="0">
            <a:spAutoFit/>
          </a:bodyPr>
          <a:lstStyle/>
          <a:p>
            <a:pPr indent="-241200"/>
            <a:r>
              <a:rPr lang="en-CA" sz="2800" dirty="0"/>
              <a:t>Every situation will be uniquely different </a:t>
            </a:r>
          </a:p>
          <a:p>
            <a:pPr indent="-241200"/>
            <a:r>
              <a:rPr lang="en-CA" sz="2800" dirty="0"/>
              <a:t>The policies provides structure and guidance to support leaders of organizations</a:t>
            </a:r>
          </a:p>
          <a:p>
            <a:pPr indent="-241200"/>
            <a:endParaRPr lang="en-CA" sz="2800" dirty="0"/>
          </a:p>
          <a:p>
            <a:pPr indent="-241200"/>
            <a:r>
              <a:rPr lang="en-CA" sz="2800" dirty="0"/>
              <a:t>A level of judgement will always be needed – goal is to be fair &amp; reasonable </a:t>
            </a:r>
          </a:p>
          <a:p>
            <a:pPr indent="-241200"/>
            <a:endParaRPr lang="en-CA" sz="2800" dirty="0"/>
          </a:p>
          <a:p>
            <a:pPr indent="-241200"/>
            <a:endParaRPr lang="en-CA" sz="2800" dirty="0"/>
          </a:p>
          <a:p>
            <a:pPr indent="-241200"/>
            <a:endParaRPr lang="en-CA" sz="2800" dirty="0"/>
          </a:p>
          <a:p>
            <a:pPr indent="-241200"/>
            <a:endParaRPr lang="en-CA" sz="2800" dirty="0"/>
          </a:p>
          <a:p>
            <a:pPr indent="-241200"/>
            <a:r>
              <a:rPr lang="en-CA" sz="2800" dirty="0"/>
              <a:t>The document will evolve with time and experience –</a:t>
            </a:r>
          </a:p>
          <a:p>
            <a:pPr indent="-241200"/>
            <a:r>
              <a:rPr lang="en-CA" sz="2800" dirty="0"/>
              <a:t>						 as we know more we’ll do better</a:t>
            </a:r>
          </a:p>
        </p:txBody>
      </p:sp>
      <p:sp>
        <p:nvSpPr>
          <p:cNvPr id="4" name="TextBox 3">
            <a:extLst>
              <a:ext uri="{FF2B5EF4-FFF2-40B4-BE49-F238E27FC236}">
                <a16:creationId xmlns:a16="http://schemas.microsoft.com/office/drawing/2014/main" id="{063F06DD-788E-904E-BF81-DE38847EDEBB}"/>
              </a:ext>
            </a:extLst>
          </p:cNvPr>
          <p:cNvSpPr txBox="1"/>
          <p:nvPr/>
        </p:nvSpPr>
        <p:spPr>
          <a:xfrm>
            <a:off x="2185059" y="4236070"/>
            <a:ext cx="7821879" cy="646331"/>
          </a:xfrm>
          <a:prstGeom prst="rect">
            <a:avLst/>
          </a:prstGeom>
          <a:noFill/>
        </p:spPr>
        <p:txBody>
          <a:bodyPr wrap="square" rtlCol="0">
            <a:spAutoFit/>
          </a:bodyPr>
          <a:lstStyle/>
          <a:p>
            <a:pPr algn="ctr"/>
            <a:r>
              <a:rPr lang="en-CA" sz="3600" dirty="0">
                <a:solidFill>
                  <a:srgbClr val="FF0000"/>
                </a:solidFill>
              </a:rPr>
              <a:t>Learn as we go</a:t>
            </a:r>
          </a:p>
        </p:txBody>
      </p:sp>
    </p:spTree>
    <p:extLst>
      <p:ext uri="{BB962C8B-B14F-4D97-AF65-F5344CB8AC3E}">
        <p14:creationId xmlns:p14="http://schemas.microsoft.com/office/powerpoint/2010/main" val="71284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5024339443D4CA2DD026816161510" ma:contentTypeVersion="10" ma:contentTypeDescription="Create a new document." ma:contentTypeScope="" ma:versionID="f9382ad71ee961a50304d2c609109195">
  <xsd:schema xmlns:xsd="http://www.w3.org/2001/XMLSchema" xmlns:xs="http://www.w3.org/2001/XMLSchema" xmlns:p="http://schemas.microsoft.com/office/2006/metadata/properties" xmlns:ns2="5a9cc2ef-4f12-4e4c-b85e-1e66d7cdf517" targetNamespace="http://schemas.microsoft.com/office/2006/metadata/properties" ma:root="true" ma:fieldsID="324836b6eda560712b9abe4122c8b872" ns2:_="">
    <xsd:import namespace="5a9cc2ef-4f12-4e4c-b85e-1e66d7cdf5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cc2ef-4f12-4e4c-b85e-1e66d7cdf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B897B-97AB-4369-82CF-AF2CA98C4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cc2ef-4f12-4e4c-b85e-1e66d7cdf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CF6E82-7634-49A9-A34F-4E7FFC735D36}">
  <ds:schemaRefs>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5a9cc2ef-4f12-4e4c-b85e-1e66d7cdf517"/>
    <ds:schemaRef ds:uri="http://schemas.microsoft.com/office/infopath/2007/PartnerControls"/>
  </ds:schemaRefs>
</ds:datastoreItem>
</file>

<file path=customXml/itemProps3.xml><?xml version="1.0" encoding="utf-8"?>
<ds:datastoreItem xmlns:ds="http://schemas.openxmlformats.org/officeDocument/2006/customXml" ds:itemID="{EEDDBFD1-890C-4F5E-AEC3-0C4F627942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{12B096F1-9CA0-2745-A7A2-C88589F59933}tf16401369</Template>
  <TotalTime>7790</TotalTime>
  <Words>2971</Words>
  <Application>Microsoft Office PowerPoint</Application>
  <PresentationFormat>Widescreen</PresentationFormat>
  <Paragraphs>420</Paragraphs>
  <Slides>44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Garamond</vt:lpstr>
      <vt:lpstr>Gotham Book</vt:lpstr>
      <vt:lpstr>Gotham Book Regular</vt:lpstr>
      <vt:lpstr>Mont</vt:lpstr>
      <vt:lpstr>Wingdings</vt:lpstr>
      <vt:lpstr>Office Theme</vt:lpstr>
      <vt:lpstr>ALBERTA SAILING ASSOCIATION</vt:lpstr>
      <vt:lpstr>PowerPoint Presentation</vt:lpstr>
      <vt:lpstr>PowerPoint Presentation</vt:lpstr>
      <vt:lpstr>PowerPoint Presentation</vt:lpstr>
      <vt:lpstr>WHAT IS SAFE 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ROW ONTARIO PRESENTATION</dc:title>
  <dc:creator>Frank Christie</dc:creator>
  <cp:lastModifiedBy>Computer</cp:lastModifiedBy>
  <cp:revision>13</cp:revision>
  <cp:lastPrinted>2022-01-13T02:08:02Z</cp:lastPrinted>
  <dcterms:created xsi:type="dcterms:W3CDTF">2019-12-16T17:01:19Z</dcterms:created>
  <dcterms:modified xsi:type="dcterms:W3CDTF">2024-01-19T23:17:23Z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0x010100BB25024339443D4CA2DD026816161510</vt:lpwstr>
  </property>
</Properties>
</file>